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889" r:id="rId2"/>
    <p:sldId id="890" r:id="rId3"/>
    <p:sldId id="891" r:id="rId4"/>
    <p:sldId id="892" r:id="rId5"/>
    <p:sldId id="893" r:id="rId6"/>
    <p:sldId id="894" r:id="rId7"/>
    <p:sldId id="899" r:id="rId8"/>
    <p:sldId id="895" r:id="rId9"/>
    <p:sldId id="905" r:id="rId10"/>
    <p:sldId id="906" r:id="rId11"/>
    <p:sldId id="907" r:id="rId12"/>
    <p:sldId id="908" r:id="rId13"/>
    <p:sldId id="909" r:id="rId14"/>
    <p:sldId id="910" r:id="rId15"/>
    <p:sldId id="911" r:id="rId16"/>
    <p:sldId id="912" r:id="rId17"/>
    <p:sldId id="913" r:id="rId18"/>
    <p:sldId id="914" r:id="rId19"/>
    <p:sldId id="915" r:id="rId20"/>
    <p:sldId id="916" r:id="rId21"/>
    <p:sldId id="917" r:id="rId22"/>
    <p:sldId id="918" r:id="rId23"/>
    <p:sldId id="919" r:id="rId24"/>
    <p:sldId id="920" r:id="rId25"/>
    <p:sldId id="921" r:id="rId26"/>
    <p:sldId id="922" r:id="rId27"/>
    <p:sldId id="959" r:id="rId28"/>
    <p:sldId id="923" r:id="rId29"/>
    <p:sldId id="896" r:id="rId30"/>
    <p:sldId id="900" r:id="rId31"/>
    <p:sldId id="901" r:id="rId32"/>
    <p:sldId id="897" r:id="rId33"/>
    <p:sldId id="903" r:id="rId34"/>
    <p:sldId id="902" r:id="rId35"/>
    <p:sldId id="958" r:id="rId36"/>
    <p:sldId id="957" r:id="rId37"/>
    <p:sldId id="956" r:id="rId38"/>
    <p:sldId id="924" r:id="rId39"/>
    <p:sldId id="925" r:id="rId40"/>
    <p:sldId id="926" r:id="rId41"/>
    <p:sldId id="927" r:id="rId42"/>
    <p:sldId id="928" r:id="rId43"/>
    <p:sldId id="929" r:id="rId44"/>
    <p:sldId id="930" r:id="rId45"/>
    <p:sldId id="931" r:id="rId46"/>
    <p:sldId id="932" r:id="rId47"/>
    <p:sldId id="933" r:id="rId48"/>
    <p:sldId id="934" r:id="rId49"/>
    <p:sldId id="935" r:id="rId50"/>
    <p:sldId id="936" r:id="rId51"/>
    <p:sldId id="937" r:id="rId52"/>
    <p:sldId id="938" r:id="rId53"/>
    <p:sldId id="939" r:id="rId54"/>
    <p:sldId id="940" r:id="rId55"/>
    <p:sldId id="941" r:id="rId56"/>
    <p:sldId id="942" r:id="rId57"/>
    <p:sldId id="943" r:id="rId58"/>
    <p:sldId id="944" r:id="rId59"/>
    <p:sldId id="945" r:id="rId60"/>
    <p:sldId id="946" r:id="rId61"/>
    <p:sldId id="960" r:id="rId62"/>
    <p:sldId id="961" r:id="rId63"/>
    <p:sldId id="947" r:id="rId64"/>
    <p:sldId id="948" r:id="rId65"/>
    <p:sldId id="949" r:id="rId66"/>
    <p:sldId id="950" r:id="rId67"/>
    <p:sldId id="951" r:id="rId68"/>
    <p:sldId id="952" r:id="rId69"/>
    <p:sldId id="953" r:id="rId70"/>
    <p:sldId id="954" r:id="rId71"/>
    <p:sldId id="955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>
          <p15:clr>
            <a:srgbClr val="A4A3A4"/>
          </p15:clr>
        </p15:guide>
        <p15:guide id="2" pos="5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6"/>
    <p:restoredTop sz="93054"/>
  </p:normalViewPr>
  <p:slideViewPr>
    <p:cSldViewPr snapToGrid="0" snapToObjects="1" showGuides="1">
      <p:cViewPr varScale="1">
        <p:scale>
          <a:sx n="119" d="100"/>
          <a:sy n="119" d="100"/>
        </p:scale>
        <p:origin x="664" y="192"/>
      </p:cViewPr>
      <p:guideLst>
        <p:guide orient="horz" pos="2196"/>
        <p:guide pos="5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Relationship Id="rId3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1" Type="http://schemas.openxmlformats.org/officeDocument/2006/relationships/image" Target="../media/image51.emf"/><Relationship Id="rId2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image" Target="../media/image49.emf"/><Relationship Id="rId2" Type="http://schemas.openxmlformats.org/officeDocument/2006/relationships/image" Target="../media/image6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image" Target="../media/image66.emf"/><Relationship Id="rId2" Type="http://schemas.openxmlformats.org/officeDocument/2006/relationships/image" Target="../media/image6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Relationship Id="rId2" Type="http://schemas.openxmlformats.org/officeDocument/2006/relationships/image" Target="../media/image70.emf"/><Relationship Id="rId3" Type="http://schemas.openxmlformats.org/officeDocument/2006/relationships/image" Target="../media/image6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Relationship Id="rId2" Type="http://schemas.openxmlformats.org/officeDocument/2006/relationships/image" Target="../media/image78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1" Type="http://schemas.openxmlformats.org/officeDocument/2006/relationships/image" Target="../media/image79.emf"/><Relationship Id="rId2" Type="http://schemas.openxmlformats.org/officeDocument/2006/relationships/image" Target="../media/image80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67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8" Type="http://schemas.openxmlformats.org/officeDocument/2006/relationships/image" Target="../media/image88.emf"/><Relationship Id="rId9" Type="http://schemas.openxmlformats.org/officeDocument/2006/relationships/image" Target="../media/image89.emf"/><Relationship Id="rId1" Type="http://schemas.openxmlformats.org/officeDocument/2006/relationships/image" Target="../media/image83.emf"/><Relationship Id="rId2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Relationship Id="rId2" Type="http://schemas.openxmlformats.org/officeDocument/2006/relationships/image" Target="../media/image70.emf"/><Relationship Id="rId3" Type="http://schemas.openxmlformats.org/officeDocument/2006/relationships/image" Target="../media/image91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4" Type="http://schemas.openxmlformats.org/officeDocument/2006/relationships/image" Target="../media/image95.emf"/><Relationship Id="rId5" Type="http://schemas.openxmlformats.org/officeDocument/2006/relationships/image" Target="../media/image75.emf"/><Relationship Id="rId6" Type="http://schemas.openxmlformats.org/officeDocument/2006/relationships/image" Target="../media/image96.emf"/><Relationship Id="rId1" Type="http://schemas.openxmlformats.org/officeDocument/2006/relationships/image" Target="../media/image92.emf"/><Relationship Id="rId2" Type="http://schemas.openxmlformats.org/officeDocument/2006/relationships/image" Target="../media/image93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Relationship Id="rId2" Type="http://schemas.openxmlformats.org/officeDocument/2006/relationships/image" Target="../media/image98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63.emf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7" Type="http://schemas.openxmlformats.org/officeDocument/2006/relationships/image" Target="../media/image104.emf"/><Relationship Id="rId1" Type="http://schemas.openxmlformats.org/officeDocument/2006/relationships/image" Target="../media/image99.emf"/><Relationship Id="rId2" Type="http://schemas.openxmlformats.org/officeDocument/2006/relationships/image" Target="../media/image100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4" Type="http://schemas.openxmlformats.org/officeDocument/2006/relationships/image" Target="../media/image107.emf"/><Relationship Id="rId5" Type="http://schemas.openxmlformats.org/officeDocument/2006/relationships/image" Target="../media/image108.emf"/><Relationship Id="rId6" Type="http://schemas.openxmlformats.org/officeDocument/2006/relationships/image" Target="../media/image109.emf"/><Relationship Id="rId1" Type="http://schemas.openxmlformats.org/officeDocument/2006/relationships/image" Target="../media/image33.emf"/><Relationship Id="rId2" Type="http://schemas.openxmlformats.org/officeDocument/2006/relationships/image" Target="../media/image10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Relationship Id="rId2" Type="http://schemas.openxmlformats.org/officeDocument/2006/relationships/image" Target="../media/image110.emf"/><Relationship Id="rId3" Type="http://schemas.openxmlformats.org/officeDocument/2006/relationships/image" Target="../media/image11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Relationship Id="rId2" Type="http://schemas.openxmlformats.org/officeDocument/2006/relationships/image" Target="../media/image12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126.emf"/><Relationship Id="rId1" Type="http://schemas.openxmlformats.org/officeDocument/2006/relationships/image" Target="../media/image124.emf"/><Relationship Id="rId2" Type="http://schemas.openxmlformats.org/officeDocument/2006/relationships/image" Target="../media/image12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4" Type="http://schemas.openxmlformats.org/officeDocument/2006/relationships/image" Target="../media/image131.emf"/><Relationship Id="rId1" Type="http://schemas.openxmlformats.org/officeDocument/2006/relationships/image" Target="../media/image33.emf"/><Relationship Id="rId2" Type="http://schemas.openxmlformats.org/officeDocument/2006/relationships/image" Target="../media/image12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Relationship Id="rId2" Type="http://schemas.openxmlformats.org/officeDocument/2006/relationships/image" Target="../media/image133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Relationship Id="rId2" Type="http://schemas.openxmlformats.org/officeDocument/2006/relationships/image" Target="../media/image13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Relationship Id="rId2" Type="http://schemas.openxmlformats.org/officeDocument/2006/relationships/image" Target="../media/image137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5" Type="http://schemas.openxmlformats.org/officeDocument/2006/relationships/image" Target="../media/image142.emf"/><Relationship Id="rId6" Type="http://schemas.openxmlformats.org/officeDocument/2006/relationships/image" Target="../media/image143.emf"/><Relationship Id="rId7" Type="http://schemas.openxmlformats.org/officeDocument/2006/relationships/image" Target="../media/image144.emf"/><Relationship Id="rId8" Type="http://schemas.openxmlformats.org/officeDocument/2006/relationships/image" Target="../media/image145.emf"/><Relationship Id="rId9" Type="http://schemas.openxmlformats.org/officeDocument/2006/relationships/image" Target="../media/image146.emf"/><Relationship Id="rId10" Type="http://schemas.openxmlformats.org/officeDocument/2006/relationships/image" Target="../media/image147.emf"/><Relationship Id="rId11" Type="http://schemas.openxmlformats.org/officeDocument/2006/relationships/image" Target="../media/image148.emf"/><Relationship Id="rId1" Type="http://schemas.openxmlformats.org/officeDocument/2006/relationships/image" Target="../media/image138.emf"/><Relationship Id="rId2" Type="http://schemas.openxmlformats.org/officeDocument/2006/relationships/image" Target="../media/image13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Relationship Id="rId2" Type="http://schemas.openxmlformats.org/officeDocument/2006/relationships/image" Target="../media/image156.emf"/><Relationship Id="rId3" Type="http://schemas.openxmlformats.org/officeDocument/2006/relationships/image" Target="../media/image157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Relationship Id="rId2" Type="http://schemas.openxmlformats.org/officeDocument/2006/relationships/image" Target="../media/image159.emf"/><Relationship Id="rId3" Type="http://schemas.openxmlformats.org/officeDocument/2006/relationships/image" Target="../media/image16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emf"/><Relationship Id="rId8" Type="http://schemas.openxmlformats.org/officeDocument/2006/relationships/image" Target="../media/image19.emf"/><Relationship Id="rId1" Type="http://schemas.openxmlformats.org/officeDocument/2006/relationships/image" Target="../media/image6.emf"/><Relationship Id="rId2" Type="http://schemas.openxmlformats.org/officeDocument/2006/relationships/image" Target="../media/image13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Relationship Id="rId2" Type="http://schemas.openxmlformats.org/officeDocument/2006/relationships/image" Target="../media/image162.emf"/><Relationship Id="rId3" Type="http://schemas.openxmlformats.org/officeDocument/2006/relationships/image" Target="../media/image16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Relationship Id="rId2" Type="http://schemas.openxmlformats.org/officeDocument/2006/relationships/image" Target="../media/image165.emf"/><Relationship Id="rId3" Type="http://schemas.openxmlformats.org/officeDocument/2006/relationships/image" Target="../media/image16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Relationship Id="rId2" Type="http://schemas.openxmlformats.org/officeDocument/2006/relationships/image" Target="../media/image168.emf"/><Relationship Id="rId3" Type="http://schemas.openxmlformats.org/officeDocument/2006/relationships/image" Target="../media/image169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4" Type="http://schemas.openxmlformats.org/officeDocument/2006/relationships/image" Target="../media/image174.emf"/><Relationship Id="rId5" Type="http://schemas.openxmlformats.org/officeDocument/2006/relationships/image" Target="../media/image175.emf"/><Relationship Id="rId6" Type="http://schemas.openxmlformats.org/officeDocument/2006/relationships/image" Target="../media/image176.emf"/><Relationship Id="rId1" Type="http://schemas.openxmlformats.org/officeDocument/2006/relationships/image" Target="../media/image171.emf"/><Relationship Id="rId2" Type="http://schemas.openxmlformats.org/officeDocument/2006/relationships/image" Target="../media/image17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180.emf"/><Relationship Id="rId5" Type="http://schemas.openxmlformats.org/officeDocument/2006/relationships/image" Target="../media/image181.emf"/><Relationship Id="rId6" Type="http://schemas.openxmlformats.org/officeDocument/2006/relationships/image" Target="../media/image182.emf"/><Relationship Id="rId1" Type="http://schemas.openxmlformats.org/officeDocument/2006/relationships/image" Target="../media/image177.emf"/><Relationship Id="rId2" Type="http://schemas.openxmlformats.org/officeDocument/2006/relationships/image" Target="../media/image178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5" Type="http://schemas.openxmlformats.org/officeDocument/2006/relationships/image" Target="../media/image188.emf"/><Relationship Id="rId6" Type="http://schemas.openxmlformats.org/officeDocument/2006/relationships/image" Target="../media/image189.emf"/><Relationship Id="rId1" Type="http://schemas.openxmlformats.org/officeDocument/2006/relationships/image" Target="../media/image184.emf"/><Relationship Id="rId2" Type="http://schemas.openxmlformats.org/officeDocument/2006/relationships/image" Target="../media/image185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4" Type="http://schemas.openxmlformats.org/officeDocument/2006/relationships/image" Target="../media/image193.emf"/><Relationship Id="rId5" Type="http://schemas.openxmlformats.org/officeDocument/2006/relationships/image" Target="../media/image194.emf"/><Relationship Id="rId6" Type="http://schemas.openxmlformats.org/officeDocument/2006/relationships/image" Target="../media/image195.emf"/><Relationship Id="rId7" Type="http://schemas.openxmlformats.org/officeDocument/2006/relationships/image" Target="../media/image196.emf"/><Relationship Id="rId1" Type="http://schemas.openxmlformats.org/officeDocument/2006/relationships/image" Target="../media/image190.emf"/><Relationship Id="rId2" Type="http://schemas.openxmlformats.org/officeDocument/2006/relationships/image" Target="../media/image191.e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emf"/><Relationship Id="rId4" Type="http://schemas.openxmlformats.org/officeDocument/2006/relationships/image" Target="../media/image198.emf"/><Relationship Id="rId5" Type="http://schemas.openxmlformats.org/officeDocument/2006/relationships/image" Target="../media/image199.emf"/><Relationship Id="rId6" Type="http://schemas.openxmlformats.org/officeDocument/2006/relationships/image" Target="../media/image200.emf"/><Relationship Id="rId1" Type="http://schemas.openxmlformats.org/officeDocument/2006/relationships/image" Target="../media/image190.emf"/><Relationship Id="rId2" Type="http://schemas.openxmlformats.org/officeDocument/2006/relationships/image" Target="../media/image191.emf"/></Relationships>
</file>

<file path=ppt/drawings/_rels/vmlDrawing4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1" Type="http://schemas.openxmlformats.org/officeDocument/2006/relationships/image" Target="../media/image201.emf"/><Relationship Id="rId2" Type="http://schemas.openxmlformats.org/officeDocument/2006/relationships/image" Target="../media/image202.e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emf"/><Relationship Id="rId4" Type="http://schemas.openxmlformats.org/officeDocument/2006/relationships/image" Target="../media/image210.emf"/><Relationship Id="rId1" Type="http://schemas.openxmlformats.org/officeDocument/2006/relationships/image" Target="../media/image207.emf"/><Relationship Id="rId2" Type="http://schemas.openxmlformats.org/officeDocument/2006/relationships/image" Target="../media/image20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emf"/><Relationship Id="rId1" Type="http://schemas.openxmlformats.org/officeDocument/2006/relationships/image" Target="../media/image20.emf"/><Relationship Id="rId2" Type="http://schemas.openxmlformats.org/officeDocument/2006/relationships/image" Target="../media/image21.e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4" Type="http://schemas.openxmlformats.org/officeDocument/2006/relationships/image" Target="../media/image215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1" Type="http://schemas.openxmlformats.org/officeDocument/2006/relationships/image" Target="../media/image212.emf"/><Relationship Id="rId2" Type="http://schemas.openxmlformats.org/officeDocument/2006/relationships/image" Target="../media/image213.e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4" Type="http://schemas.openxmlformats.org/officeDocument/2006/relationships/image" Target="../media/image219.emf"/><Relationship Id="rId1" Type="http://schemas.openxmlformats.org/officeDocument/2006/relationships/image" Target="../media/image216.emf"/><Relationship Id="rId2" Type="http://schemas.openxmlformats.org/officeDocument/2006/relationships/image" Target="../media/image217.e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emf"/><Relationship Id="rId4" Type="http://schemas.openxmlformats.org/officeDocument/2006/relationships/image" Target="../media/image223.emf"/><Relationship Id="rId5" Type="http://schemas.openxmlformats.org/officeDocument/2006/relationships/image" Target="../media/image224.emf"/><Relationship Id="rId6" Type="http://schemas.openxmlformats.org/officeDocument/2006/relationships/image" Target="../media/image225.emf"/><Relationship Id="rId7" Type="http://schemas.openxmlformats.org/officeDocument/2006/relationships/image" Target="../media/image204.emf"/><Relationship Id="rId1" Type="http://schemas.openxmlformats.org/officeDocument/2006/relationships/image" Target="../media/image220.emf"/><Relationship Id="rId2" Type="http://schemas.openxmlformats.org/officeDocument/2006/relationships/image" Target="../media/image221.e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emf"/><Relationship Id="rId4" Type="http://schemas.openxmlformats.org/officeDocument/2006/relationships/image" Target="../media/image230.emf"/><Relationship Id="rId5" Type="http://schemas.openxmlformats.org/officeDocument/2006/relationships/image" Target="../media/image231.emf"/><Relationship Id="rId6" Type="http://schemas.openxmlformats.org/officeDocument/2006/relationships/image" Target="../media/image232.emf"/><Relationship Id="rId7" Type="http://schemas.openxmlformats.org/officeDocument/2006/relationships/image" Target="../media/image233.emf"/><Relationship Id="rId8" Type="http://schemas.openxmlformats.org/officeDocument/2006/relationships/image" Target="../media/image234.emf"/><Relationship Id="rId9" Type="http://schemas.openxmlformats.org/officeDocument/2006/relationships/image" Target="../media/image235.emf"/><Relationship Id="rId1" Type="http://schemas.openxmlformats.org/officeDocument/2006/relationships/image" Target="../media/image227.emf"/><Relationship Id="rId2" Type="http://schemas.openxmlformats.org/officeDocument/2006/relationships/image" Target="../media/image228.e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emf"/><Relationship Id="rId4" Type="http://schemas.openxmlformats.org/officeDocument/2006/relationships/image" Target="../media/image239.emf"/><Relationship Id="rId5" Type="http://schemas.openxmlformats.org/officeDocument/2006/relationships/image" Target="../media/image240.emf"/><Relationship Id="rId6" Type="http://schemas.openxmlformats.org/officeDocument/2006/relationships/image" Target="../media/image241.emf"/><Relationship Id="rId7" Type="http://schemas.openxmlformats.org/officeDocument/2006/relationships/image" Target="../media/image242.emf"/><Relationship Id="rId8" Type="http://schemas.openxmlformats.org/officeDocument/2006/relationships/image" Target="../media/image243.emf"/><Relationship Id="rId1" Type="http://schemas.openxmlformats.org/officeDocument/2006/relationships/image" Target="../media/image236.emf"/><Relationship Id="rId2" Type="http://schemas.openxmlformats.org/officeDocument/2006/relationships/image" Target="../media/image237.e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emf"/><Relationship Id="rId4" Type="http://schemas.openxmlformats.org/officeDocument/2006/relationships/image" Target="../media/image247.emf"/><Relationship Id="rId5" Type="http://schemas.openxmlformats.org/officeDocument/2006/relationships/image" Target="../media/image248.emf"/><Relationship Id="rId6" Type="http://schemas.openxmlformats.org/officeDocument/2006/relationships/image" Target="../media/image249.emf"/><Relationship Id="rId7" Type="http://schemas.openxmlformats.org/officeDocument/2006/relationships/image" Target="../media/image250.emf"/><Relationship Id="rId8" Type="http://schemas.openxmlformats.org/officeDocument/2006/relationships/image" Target="../media/image251.emf"/><Relationship Id="rId1" Type="http://schemas.openxmlformats.org/officeDocument/2006/relationships/image" Target="../media/image244.emf"/><Relationship Id="rId2" Type="http://schemas.openxmlformats.org/officeDocument/2006/relationships/image" Target="../media/image245.e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emf"/><Relationship Id="rId4" Type="http://schemas.openxmlformats.org/officeDocument/2006/relationships/image" Target="../media/image253.emf"/><Relationship Id="rId5" Type="http://schemas.openxmlformats.org/officeDocument/2006/relationships/image" Target="../media/image254.emf"/><Relationship Id="rId6" Type="http://schemas.openxmlformats.org/officeDocument/2006/relationships/image" Target="../media/image255.emf"/><Relationship Id="rId1" Type="http://schemas.openxmlformats.org/officeDocument/2006/relationships/image" Target="../media/image244.emf"/><Relationship Id="rId2" Type="http://schemas.openxmlformats.org/officeDocument/2006/relationships/image" Target="../media/image245.e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emf"/><Relationship Id="rId4" Type="http://schemas.openxmlformats.org/officeDocument/2006/relationships/image" Target="../media/image259.emf"/><Relationship Id="rId1" Type="http://schemas.openxmlformats.org/officeDocument/2006/relationships/image" Target="../media/image256.emf"/><Relationship Id="rId2" Type="http://schemas.openxmlformats.org/officeDocument/2006/relationships/image" Target="../media/image257.e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4" Type="http://schemas.openxmlformats.org/officeDocument/2006/relationships/image" Target="../media/image263.emf"/><Relationship Id="rId5" Type="http://schemas.openxmlformats.org/officeDocument/2006/relationships/image" Target="../media/image264.emf"/><Relationship Id="rId1" Type="http://schemas.openxmlformats.org/officeDocument/2006/relationships/image" Target="../media/image260.emf"/><Relationship Id="rId2" Type="http://schemas.openxmlformats.org/officeDocument/2006/relationships/image" Target="../media/image26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emf"/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3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B781A-07E6-474A-8CDF-F6C68FC512D8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E76F0-DCC4-9C40-8A56-ABCA06BDE5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1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3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64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9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9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29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2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4075" y="741363"/>
            <a:ext cx="495458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6C1B-D3A7-434B-A1B0-189E3D1C452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8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4075" y="741363"/>
            <a:ext cx="495458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6C1B-D3A7-434B-A1B0-189E3D1C452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94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4075" y="741363"/>
            <a:ext cx="4954588" cy="3716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156C1B-D3A7-434B-A1B0-189E3D1C452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0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37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5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38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30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06C5C2-9B3E-4E0D-897C-8C0D64555435}" type="slidenum">
              <a:rPr lang="en-GB"/>
              <a:pPr/>
              <a:t>54</a:t>
            </a:fld>
            <a:endParaRPr lang="en-GB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5175" cy="3430587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5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51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36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3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64"/>
            <a:ext cx="222885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3" y="274664"/>
            <a:ext cx="653415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3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1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2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0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6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6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15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9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4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7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3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6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84376-1E68-EB48-AC8C-FE08CA1FE67C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76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91CC-5ABD-F445-95A2-0D961E312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7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4" Type="http://schemas.openxmlformats.org/officeDocument/2006/relationships/image" Target="../media/image33.emf"/><Relationship Id="rId5" Type="http://schemas.openxmlformats.org/officeDocument/2006/relationships/image" Target="../media/image34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.bin"/><Relationship Id="rId20" Type="http://schemas.openxmlformats.org/officeDocument/2006/relationships/image" Target="../media/image43.emf"/><Relationship Id="rId21" Type="http://schemas.openxmlformats.org/officeDocument/2006/relationships/oleObject" Target="../embeddings/oleObject42.bin"/><Relationship Id="rId22" Type="http://schemas.openxmlformats.org/officeDocument/2006/relationships/image" Target="../media/image44.emf"/><Relationship Id="rId10" Type="http://schemas.openxmlformats.org/officeDocument/2006/relationships/image" Target="../media/image38.emf"/><Relationship Id="rId11" Type="http://schemas.openxmlformats.org/officeDocument/2006/relationships/oleObject" Target="../embeddings/oleObject37.bin"/><Relationship Id="rId12" Type="http://schemas.openxmlformats.org/officeDocument/2006/relationships/image" Target="../media/image39.emf"/><Relationship Id="rId13" Type="http://schemas.openxmlformats.org/officeDocument/2006/relationships/oleObject" Target="../embeddings/oleObject38.bin"/><Relationship Id="rId14" Type="http://schemas.openxmlformats.org/officeDocument/2006/relationships/image" Target="../media/image40.emf"/><Relationship Id="rId15" Type="http://schemas.openxmlformats.org/officeDocument/2006/relationships/oleObject" Target="../embeddings/oleObject39.bin"/><Relationship Id="rId16" Type="http://schemas.openxmlformats.org/officeDocument/2006/relationships/image" Target="../media/image41.emf"/><Relationship Id="rId17" Type="http://schemas.openxmlformats.org/officeDocument/2006/relationships/oleObject" Target="../embeddings/oleObject40.bin"/><Relationship Id="rId18" Type="http://schemas.openxmlformats.org/officeDocument/2006/relationships/image" Target="../media/image42.emf"/><Relationship Id="rId19" Type="http://schemas.openxmlformats.org/officeDocument/2006/relationships/oleObject" Target="../embeddings/oleObject41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33.bin"/><Relationship Id="rId4" Type="http://schemas.openxmlformats.org/officeDocument/2006/relationships/image" Target="../media/image35.emf"/><Relationship Id="rId5" Type="http://schemas.openxmlformats.org/officeDocument/2006/relationships/oleObject" Target="../embeddings/oleObject34.bin"/><Relationship Id="rId6" Type="http://schemas.openxmlformats.org/officeDocument/2006/relationships/image" Target="../media/image36.emf"/><Relationship Id="rId7" Type="http://schemas.openxmlformats.org/officeDocument/2006/relationships/oleObject" Target="../embeddings/oleObject35.bin"/><Relationship Id="rId8" Type="http://schemas.openxmlformats.org/officeDocument/2006/relationships/image" Target="../media/image3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4" Type="http://schemas.openxmlformats.org/officeDocument/2006/relationships/image" Target="../media/image45.emf"/><Relationship Id="rId5" Type="http://schemas.openxmlformats.org/officeDocument/2006/relationships/oleObject" Target="../embeddings/oleObject44.bin"/><Relationship Id="rId6" Type="http://schemas.openxmlformats.org/officeDocument/2006/relationships/image" Target="../media/image46.emf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oleObject" Target="../embeddings/oleObject45.bin"/><Relationship Id="rId10" Type="http://schemas.openxmlformats.org/officeDocument/2006/relationships/image" Target="../media/image3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47.bin"/><Relationship Id="rId6" Type="http://schemas.openxmlformats.org/officeDocument/2006/relationships/image" Target="../media/image50.emf"/><Relationship Id="rId7" Type="http://schemas.openxmlformats.org/officeDocument/2006/relationships/oleObject" Target="../embeddings/oleObject48.bin"/><Relationship Id="rId8" Type="http://schemas.openxmlformats.org/officeDocument/2006/relationships/image" Target="../media/image5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3.bin"/><Relationship Id="rId12" Type="http://schemas.openxmlformats.org/officeDocument/2006/relationships/image" Target="../media/image55.emf"/><Relationship Id="rId13" Type="http://schemas.openxmlformats.org/officeDocument/2006/relationships/oleObject" Target="../embeddings/oleObject54.bin"/><Relationship Id="rId14" Type="http://schemas.openxmlformats.org/officeDocument/2006/relationships/image" Target="../media/image56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49.bin"/><Relationship Id="rId4" Type="http://schemas.openxmlformats.org/officeDocument/2006/relationships/image" Target="../media/image51.emf"/><Relationship Id="rId5" Type="http://schemas.openxmlformats.org/officeDocument/2006/relationships/oleObject" Target="../embeddings/oleObject50.bin"/><Relationship Id="rId6" Type="http://schemas.openxmlformats.org/officeDocument/2006/relationships/image" Target="../media/image52.emf"/><Relationship Id="rId7" Type="http://schemas.openxmlformats.org/officeDocument/2006/relationships/oleObject" Target="../embeddings/oleObject51.bin"/><Relationship Id="rId8" Type="http://schemas.openxmlformats.org/officeDocument/2006/relationships/image" Target="../media/image53.emf"/><Relationship Id="rId9" Type="http://schemas.openxmlformats.org/officeDocument/2006/relationships/oleObject" Target="../embeddings/oleObject52.bin"/><Relationship Id="rId10" Type="http://schemas.openxmlformats.org/officeDocument/2006/relationships/image" Target="../media/image54.emf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9.bin"/><Relationship Id="rId12" Type="http://schemas.openxmlformats.org/officeDocument/2006/relationships/image" Target="../media/image61.emf"/><Relationship Id="rId13" Type="http://schemas.openxmlformats.org/officeDocument/2006/relationships/oleObject" Target="../embeddings/oleObject60.bin"/><Relationship Id="rId14" Type="http://schemas.openxmlformats.org/officeDocument/2006/relationships/image" Target="../media/image6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5.bin"/><Relationship Id="rId4" Type="http://schemas.openxmlformats.org/officeDocument/2006/relationships/image" Target="../media/image57.emf"/><Relationship Id="rId5" Type="http://schemas.openxmlformats.org/officeDocument/2006/relationships/oleObject" Target="../embeddings/oleObject56.bin"/><Relationship Id="rId6" Type="http://schemas.openxmlformats.org/officeDocument/2006/relationships/image" Target="../media/image58.emf"/><Relationship Id="rId7" Type="http://schemas.openxmlformats.org/officeDocument/2006/relationships/oleObject" Target="../embeddings/oleObject57.bin"/><Relationship Id="rId8" Type="http://schemas.openxmlformats.org/officeDocument/2006/relationships/image" Target="../media/image59.emf"/><Relationship Id="rId9" Type="http://schemas.openxmlformats.org/officeDocument/2006/relationships/oleObject" Target="../embeddings/oleObject58.bin"/><Relationship Id="rId10" Type="http://schemas.openxmlformats.org/officeDocument/2006/relationships/image" Target="../media/image6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62.bin"/><Relationship Id="rId6" Type="http://schemas.openxmlformats.org/officeDocument/2006/relationships/image" Target="../media/image63.emf"/><Relationship Id="rId7" Type="http://schemas.openxmlformats.org/officeDocument/2006/relationships/oleObject" Target="../embeddings/oleObject63.bin"/><Relationship Id="rId8" Type="http://schemas.openxmlformats.org/officeDocument/2006/relationships/image" Target="../media/image64.emf"/><Relationship Id="rId9" Type="http://schemas.openxmlformats.org/officeDocument/2006/relationships/oleObject" Target="../embeddings/oleObject64.bin"/><Relationship Id="rId10" Type="http://schemas.openxmlformats.org/officeDocument/2006/relationships/image" Target="../media/image65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4" Type="http://schemas.openxmlformats.org/officeDocument/2006/relationships/image" Target="../media/image66.emf"/><Relationship Id="rId5" Type="http://schemas.openxmlformats.org/officeDocument/2006/relationships/oleObject" Target="../embeddings/oleObject66.bin"/><Relationship Id="rId6" Type="http://schemas.openxmlformats.org/officeDocument/2006/relationships/image" Target="../media/image67.emf"/><Relationship Id="rId7" Type="http://schemas.openxmlformats.org/officeDocument/2006/relationships/oleObject" Target="../embeddings/oleObject67.bin"/><Relationship Id="rId8" Type="http://schemas.openxmlformats.org/officeDocument/2006/relationships/image" Target="../media/image68.emf"/><Relationship Id="rId9" Type="http://schemas.openxmlformats.org/officeDocument/2006/relationships/oleObject" Target="../embeddings/oleObject68.bin"/><Relationship Id="rId10" Type="http://schemas.openxmlformats.org/officeDocument/2006/relationships/image" Target="../media/image6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4" Type="http://schemas.openxmlformats.org/officeDocument/2006/relationships/image" Target="../media/image69.emf"/><Relationship Id="rId5" Type="http://schemas.openxmlformats.org/officeDocument/2006/relationships/oleObject" Target="../embeddings/oleObject70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71.bin"/><Relationship Id="rId8" Type="http://schemas.openxmlformats.org/officeDocument/2006/relationships/image" Target="../media/image64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76.bin"/><Relationship Id="rId12" Type="http://schemas.openxmlformats.org/officeDocument/2006/relationships/image" Target="../media/image75.emf"/><Relationship Id="rId13" Type="http://schemas.openxmlformats.org/officeDocument/2006/relationships/oleObject" Target="../embeddings/oleObject77.bin"/><Relationship Id="rId14" Type="http://schemas.openxmlformats.org/officeDocument/2006/relationships/image" Target="../media/image76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2.bin"/><Relationship Id="rId4" Type="http://schemas.openxmlformats.org/officeDocument/2006/relationships/image" Target="../media/image71.emf"/><Relationship Id="rId5" Type="http://schemas.openxmlformats.org/officeDocument/2006/relationships/oleObject" Target="../embeddings/oleObject73.bin"/><Relationship Id="rId6" Type="http://schemas.openxmlformats.org/officeDocument/2006/relationships/image" Target="../media/image72.emf"/><Relationship Id="rId7" Type="http://schemas.openxmlformats.org/officeDocument/2006/relationships/oleObject" Target="../embeddings/oleObject74.bin"/><Relationship Id="rId8" Type="http://schemas.openxmlformats.org/officeDocument/2006/relationships/image" Target="../media/image73.emf"/><Relationship Id="rId9" Type="http://schemas.openxmlformats.org/officeDocument/2006/relationships/oleObject" Target="../embeddings/oleObject75.bin"/><Relationship Id="rId10" Type="http://schemas.openxmlformats.org/officeDocument/2006/relationships/image" Target="../media/image7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4" Type="http://schemas.openxmlformats.org/officeDocument/2006/relationships/image" Target="../media/image77.emf"/><Relationship Id="rId5" Type="http://schemas.openxmlformats.org/officeDocument/2006/relationships/oleObject" Target="../embeddings/oleObject79.bin"/><Relationship Id="rId6" Type="http://schemas.openxmlformats.org/officeDocument/2006/relationships/image" Target="../media/image78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4" Type="http://schemas.openxmlformats.org/officeDocument/2006/relationships/image" Target="../media/image79.emf"/><Relationship Id="rId5" Type="http://schemas.openxmlformats.org/officeDocument/2006/relationships/oleObject" Target="../embeddings/oleObject81.bin"/><Relationship Id="rId6" Type="http://schemas.openxmlformats.org/officeDocument/2006/relationships/image" Target="../media/image80.emf"/><Relationship Id="rId7" Type="http://schemas.openxmlformats.org/officeDocument/2006/relationships/oleObject" Target="../embeddings/oleObject82.bin"/><Relationship Id="rId8" Type="http://schemas.openxmlformats.org/officeDocument/2006/relationships/image" Target="../media/image81.emf"/><Relationship Id="rId9" Type="http://schemas.openxmlformats.org/officeDocument/2006/relationships/oleObject" Target="../embeddings/oleObject83.bin"/><Relationship Id="rId10" Type="http://schemas.openxmlformats.org/officeDocument/2006/relationships/image" Target="../media/image82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7.bin"/><Relationship Id="rId20" Type="http://schemas.openxmlformats.org/officeDocument/2006/relationships/image" Target="../media/image89.emf"/><Relationship Id="rId10" Type="http://schemas.openxmlformats.org/officeDocument/2006/relationships/image" Target="../media/image85.emf"/><Relationship Id="rId11" Type="http://schemas.openxmlformats.org/officeDocument/2006/relationships/oleObject" Target="../embeddings/oleObject88.bin"/><Relationship Id="rId12" Type="http://schemas.openxmlformats.org/officeDocument/2006/relationships/image" Target="../media/image67.emf"/><Relationship Id="rId13" Type="http://schemas.openxmlformats.org/officeDocument/2006/relationships/oleObject" Target="../embeddings/oleObject89.bin"/><Relationship Id="rId14" Type="http://schemas.openxmlformats.org/officeDocument/2006/relationships/image" Target="../media/image86.emf"/><Relationship Id="rId15" Type="http://schemas.openxmlformats.org/officeDocument/2006/relationships/oleObject" Target="../embeddings/oleObject90.bin"/><Relationship Id="rId16" Type="http://schemas.openxmlformats.org/officeDocument/2006/relationships/image" Target="../media/image87.emf"/><Relationship Id="rId17" Type="http://schemas.openxmlformats.org/officeDocument/2006/relationships/oleObject" Target="../embeddings/oleObject91.bin"/><Relationship Id="rId18" Type="http://schemas.openxmlformats.org/officeDocument/2006/relationships/image" Target="../media/image88.emf"/><Relationship Id="rId19" Type="http://schemas.openxmlformats.org/officeDocument/2006/relationships/oleObject" Target="../embeddings/oleObject92.bin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84.bin"/><Relationship Id="rId4" Type="http://schemas.openxmlformats.org/officeDocument/2006/relationships/image" Target="../media/image83.emf"/><Relationship Id="rId5" Type="http://schemas.openxmlformats.org/officeDocument/2006/relationships/oleObject" Target="../embeddings/oleObject85.bin"/><Relationship Id="rId6" Type="http://schemas.openxmlformats.org/officeDocument/2006/relationships/image" Target="../media/image63.emf"/><Relationship Id="rId7" Type="http://schemas.openxmlformats.org/officeDocument/2006/relationships/oleObject" Target="../embeddings/oleObject86.bin"/><Relationship Id="rId8" Type="http://schemas.openxmlformats.org/officeDocument/2006/relationships/image" Target="../media/image8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4" Type="http://schemas.openxmlformats.org/officeDocument/2006/relationships/image" Target="../media/image90.emf"/><Relationship Id="rId5" Type="http://schemas.openxmlformats.org/officeDocument/2006/relationships/oleObject" Target="../embeddings/oleObject94.bin"/><Relationship Id="rId6" Type="http://schemas.openxmlformats.org/officeDocument/2006/relationships/image" Target="../media/image70.emf"/><Relationship Id="rId7" Type="http://schemas.openxmlformats.org/officeDocument/2006/relationships/oleObject" Target="../embeddings/oleObject95.bin"/><Relationship Id="rId8" Type="http://schemas.openxmlformats.org/officeDocument/2006/relationships/image" Target="../media/image91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0.bin"/><Relationship Id="rId12" Type="http://schemas.openxmlformats.org/officeDocument/2006/relationships/image" Target="../media/image75.emf"/><Relationship Id="rId13" Type="http://schemas.openxmlformats.org/officeDocument/2006/relationships/oleObject" Target="../embeddings/oleObject101.bin"/><Relationship Id="rId14" Type="http://schemas.openxmlformats.org/officeDocument/2006/relationships/image" Target="../media/image96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96.bin"/><Relationship Id="rId4" Type="http://schemas.openxmlformats.org/officeDocument/2006/relationships/image" Target="../media/image92.emf"/><Relationship Id="rId5" Type="http://schemas.openxmlformats.org/officeDocument/2006/relationships/oleObject" Target="../embeddings/oleObject97.bin"/><Relationship Id="rId6" Type="http://schemas.openxmlformats.org/officeDocument/2006/relationships/image" Target="../media/image93.emf"/><Relationship Id="rId7" Type="http://schemas.openxmlformats.org/officeDocument/2006/relationships/oleObject" Target="../embeddings/oleObject98.bin"/><Relationship Id="rId8" Type="http://schemas.openxmlformats.org/officeDocument/2006/relationships/image" Target="../media/image94.emf"/><Relationship Id="rId9" Type="http://schemas.openxmlformats.org/officeDocument/2006/relationships/oleObject" Target="../embeddings/oleObject99.bin"/><Relationship Id="rId10" Type="http://schemas.openxmlformats.org/officeDocument/2006/relationships/image" Target="../media/image9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4" Type="http://schemas.openxmlformats.org/officeDocument/2006/relationships/image" Target="../media/image97.emf"/><Relationship Id="rId5" Type="http://schemas.openxmlformats.org/officeDocument/2006/relationships/oleObject" Target="../embeddings/oleObject103.bin"/><Relationship Id="rId6" Type="http://schemas.openxmlformats.org/officeDocument/2006/relationships/image" Target="../media/image98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8.bin"/><Relationship Id="rId12" Type="http://schemas.openxmlformats.org/officeDocument/2006/relationships/image" Target="../media/image102.emf"/><Relationship Id="rId13" Type="http://schemas.openxmlformats.org/officeDocument/2006/relationships/oleObject" Target="../embeddings/oleObject109.bin"/><Relationship Id="rId14" Type="http://schemas.openxmlformats.org/officeDocument/2006/relationships/image" Target="../media/image103.emf"/><Relationship Id="rId15" Type="http://schemas.openxmlformats.org/officeDocument/2006/relationships/oleObject" Target="../embeddings/oleObject110.bin"/><Relationship Id="rId16" Type="http://schemas.openxmlformats.org/officeDocument/2006/relationships/image" Target="../media/image104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04.bin"/><Relationship Id="rId4" Type="http://schemas.openxmlformats.org/officeDocument/2006/relationships/image" Target="../media/image99.emf"/><Relationship Id="rId5" Type="http://schemas.openxmlformats.org/officeDocument/2006/relationships/oleObject" Target="../embeddings/oleObject105.bin"/><Relationship Id="rId6" Type="http://schemas.openxmlformats.org/officeDocument/2006/relationships/image" Target="../media/image100.emf"/><Relationship Id="rId7" Type="http://schemas.openxmlformats.org/officeDocument/2006/relationships/oleObject" Target="../embeddings/oleObject106.bin"/><Relationship Id="rId8" Type="http://schemas.openxmlformats.org/officeDocument/2006/relationships/image" Target="../media/image101.emf"/><Relationship Id="rId9" Type="http://schemas.openxmlformats.org/officeDocument/2006/relationships/oleObject" Target="../embeddings/oleObject107.bin"/><Relationship Id="rId10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5.bin"/><Relationship Id="rId12" Type="http://schemas.openxmlformats.org/officeDocument/2006/relationships/image" Target="../media/image108.emf"/><Relationship Id="rId13" Type="http://schemas.openxmlformats.org/officeDocument/2006/relationships/oleObject" Target="../embeddings/oleObject116.bin"/><Relationship Id="rId14" Type="http://schemas.openxmlformats.org/officeDocument/2006/relationships/image" Target="../media/image109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1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112.bin"/><Relationship Id="rId6" Type="http://schemas.openxmlformats.org/officeDocument/2006/relationships/image" Target="../media/image105.emf"/><Relationship Id="rId7" Type="http://schemas.openxmlformats.org/officeDocument/2006/relationships/oleObject" Target="../embeddings/oleObject113.bin"/><Relationship Id="rId8" Type="http://schemas.openxmlformats.org/officeDocument/2006/relationships/image" Target="../media/image106.emf"/><Relationship Id="rId9" Type="http://schemas.openxmlformats.org/officeDocument/2006/relationships/oleObject" Target="../embeddings/oleObject114.bin"/><Relationship Id="rId10" Type="http://schemas.openxmlformats.org/officeDocument/2006/relationships/image" Target="../media/image10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4" Type="http://schemas.openxmlformats.org/officeDocument/2006/relationships/image" Target="../media/image107.emf"/><Relationship Id="rId5" Type="http://schemas.openxmlformats.org/officeDocument/2006/relationships/oleObject" Target="../embeddings/oleObject118.bin"/><Relationship Id="rId6" Type="http://schemas.openxmlformats.org/officeDocument/2006/relationships/image" Target="../media/image110.emf"/><Relationship Id="rId7" Type="http://schemas.openxmlformats.org/officeDocument/2006/relationships/oleObject" Target="../embeddings/oleObject119.bin"/><Relationship Id="rId8" Type="http://schemas.openxmlformats.org/officeDocument/2006/relationships/image" Target="../media/image111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oleObject" Target="../embeddings/oleObject120.bin"/><Relationship Id="rId6" Type="http://schemas.openxmlformats.org/officeDocument/2006/relationships/image" Target="../media/image116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121.bin"/><Relationship Id="rId5" Type="http://schemas.openxmlformats.org/officeDocument/2006/relationships/image" Target="../media/image119.emf"/><Relationship Id="rId6" Type="http://schemas.openxmlformats.org/officeDocument/2006/relationships/oleObject" Target="../embeddings/oleObject122.bin"/><Relationship Id="rId7" Type="http://schemas.openxmlformats.org/officeDocument/2006/relationships/image" Target="../media/image120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23.bin"/><Relationship Id="rId5" Type="http://schemas.openxmlformats.org/officeDocument/2006/relationships/image" Target="../media/image121.emf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28.bin"/><Relationship Id="rId12" Type="http://schemas.openxmlformats.org/officeDocument/2006/relationships/image" Target="../media/image22.emf"/><Relationship Id="rId13" Type="http://schemas.openxmlformats.org/officeDocument/2006/relationships/oleObject" Target="../embeddings/oleObject129.bin"/><Relationship Id="rId14" Type="http://schemas.openxmlformats.org/officeDocument/2006/relationships/image" Target="../media/image126.emf"/><Relationship Id="rId15" Type="http://schemas.openxmlformats.org/officeDocument/2006/relationships/image" Target="../media/image127.png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4.bin"/><Relationship Id="rId4" Type="http://schemas.openxmlformats.org/officeDocument/2006/relationships/image" Target="../media/image124.emf"/><Relationship Id="rId5" Type="http://schemas.openxmlformats.org/officeDocument/2006/relationships/oleObject" Target="../embeddings/oleObject125.bin"/><Relationship Id="rId6" Type="http://schemas.openxmlformats.org/officeDocument/2006/relationships/image" Target="../media/image125.emf"/><Relationship Id="rId7" Type="http://schemas.openxmlformats.org/officeDocument/2006/relationships/oleObject" Target="../embeddings/oleObject126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127.bin"/><Relationship Id="rId10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131.bin"/><Relationship Id="rId6" Type="http://schemas.openxmlformats.org/officeDocument/2006/relationships/image" Target="../media/image129.emf"/><Relationship Id="rId7" Type="http://schemas.openxmlformats.org/officeDocument/2006/relationships/oleObject" Target="../embeddings/oleObject132.bin"/><Relationship Id="rId8" Type="http://schemas.openxmlformats.org/officeDocument/2006/relationships/image" Target="../media/image130.emf"/><Relationship Id="rId9" Type="http://schemas.openxmlformats.org/officeDocument/2006/relationships/oleObject" Target="../embeddings/oleObject133.bin"/><Relationship Id="rId10" Type="http://schemas.openxmlformats.org/officeDocument/2006/relationships/image" Target="../media/image131.emf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10.emf"/><Relationship Id="rId13" Type="http://schemas.openxmlformats.org/officeDocument/2006/relationships/oleObject" Target="../embeddings/oleObject10.bin"/><Relationship Id="rId14" Type="http://schemas.openxmlformats.org/officeDocument/2006/relationships/image" Target="../media/image11.emf"/><Relationship Id="rId15" Type="http://schemas.openxmlformats.org/officeDocument/2006/relationships/oleObject" Target="../embeddings/oleObject11.bin"/><Relationship Id="rId16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5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7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8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4" Type="http://schemas.openxmlformats.org/officeDocument/2006/relationships/image" Target="../media/image132.emf"/><Relationship Id="rId5" Type="http://schemas.openxmlformats.org/officeDocument/2006/relationships/oleObject" Target="../embeddings/oleObject135.bin"/><Relationship Id="rId6" Type="http://schemas.openxmlformats.org/officeDocument/2006/relationships/image" Target="../media/image133.emf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4" Type="http://schemas.openxmlformats.org/officeDocument/2006/relationships/image" Target="../media/image130.emf"/><Relationship Id="rId5" Type="http://schemas.openxmlformats.org/officeDocument/2006/relationships/oleObject" Target="../embeddings/oleObject137.bin"/><Relationship Id="rId6" Type="http://schemas.openxmlformats.org/officeDocument/2006/relationships/image" Target="../media/image134.emf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4" Type="http://schemas.openxmlformats.org/officeDocument/2006/relationships/image" Target="../media/image135.emf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4" Type="http://schemas.openxmlformats.org/officeDocument/2006/relationships/image" Target="../media/image136.emf"/><Relationship Id="rId5" Type="http://schemas.openxmlformats.org/officeDocument/2006/relationships/oleObject" Target="../embeddings/oleObject140.bin"/><Relationship Id="rId6" Type="http://schemas.openxmlformats.org/officeDocument/2006/relationships/image" Target="../media/image137.emf"/><Relationship Id="rId1" Type="http://schemas.openxmlformats.org/officeDocument/2006/relationships/vmlDrawing" Target="../drawings/vmlDrawing34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4.bin"/><Relationship Id="rId20" Type="http://schemas.openxmlformats.org/officeDocument/2006/relationships/image" Target="../media/image146.emf"/><Relationship Id="rId21" Type="http://schemas.openxmlformats.org/officeDocument/2006/relationships/oleObject" Target="../embeddings/oleObject150.bin"/><Relationship Id="rId22" Type="http://schemas.openxmlformats.org/officeDocument/2006/relationships/image" Target="../media/image147.emf"/><Relationship Id="rId23" Type="http://schemas.openxmlformats.org/officeDocument/2006/relationships/oleObject" Target="../embeddings/oleObject151.bin"/><Relationship Id="rId24" Type="http://schemas.openxmlformats.org/officeDocument/2006/relationships/image" Target="../media/image148.emf"/><Relationship Id="rId25" Type="http://schemas.openxmlformats.org/officeDocument/2006/relationships/oleObject" Target="../embeddings/oleObject152.bin"/><Relationship Id="rId10" Type="http://schemas.openxmlformats.org/officeDocument/2006/relationships/image" Target="../media/image141.emf"/><Relationship Id="rId11" Type="http://schemas.openxmlformats.org/officeDocument/2006/relationships/oleObject" Target="../embeddings/oleObject145.bin"/><Relationship Id="rId12" Type="http://schemas.openxmlformats.org/officeDocument/2006/relationships/image" Target="../media/image142.emf"/><Relationship Id="rId13" Type="http://schemas.openxmlformats.org/officeDocument/2006/relationships/oleObject" Target="../embeddings/oleObject146.bin"/><Relationship Id="rId14" Type="http://schemas.openxmlformats.org/officeDocument/2006/relationships/image" Target="../media/image143.emf"/><Relationship Id="rId15" Type="http://schemas.openxmlformats.org/officeDocument/2006/relationships/oleObject" Target="../embeddings/oleObject147.bin"/><Relationship Id="rId16" Type="http://schemas.openxmlformats.org/officeDocument/2006/relationships/image" Target="../media/image144.emf"/><Relationship Id="rId17" Type="http://schemas.openxmlformats.org/officeDocument/2006/relationships/oleObject" Target="../embeddings/oleObject148.bin"/><Relationship Id="rId18" Type="http://schemas.openxmlformats.org/officeDocument/2006/relationships/image" Target="../media/image145.emf"/><Relationship Id="rId19" Type="http://schemas.openxmlformats.org/officeDocument/2006/relationships/oleObject" Target="../embeddings/oleObject149.bin"/><Relationship Id="rId1" Type="http://schemas.openxmlformats.org/officeDocument/2006/relationships/vmlDrawing" Target="../drawings/vmlDrawing3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1.bin"/><Relationship Id="rId4" Type="http://schemas.openxmlformats.org/officeDocument/2006/relationships/image" Target="../media/image138.emf"/><Relationship Id="rId5" Type="http://schemas.openxmlformats.org/officeDocument/2006/relationships/oleObject" Target="../embeddings/oleObject142.bin"/><Relationship Id="rId6" Type="http://schemas.openxmlformats.org/officeDocument/2006/relationships/image" Target="../media/image139.emf"/><Relationship Id="rId7" Type="http://schemas.openxmlformats.org/officeDocument/2006/relationships/oleObject" Target="../embeddings/oleObject143.bin"/><Relationship Id="rId8" Type="http://schemas.openxmlformats.org/officeDocument/2006/relationships/image" Target="../media/image14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oleObject" Target="../embeddings/oleObject153.bin"/><Relationship Id="rId6" Type="http://schemas.openxmlformats.org/officeDocument/2006/relationships/image" Target="../media/image150.emf"/><Relationship Id="rId1" Type="http://schemas.openxmlformats.org/officeDocument/2006/relationships/vmlDrawing" Target="../drawings/vmlDrawing36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4" Type="http://schemas.openxmlformats.org/officeDocument/2006/relationships/image" Target="../media/image154.png"/><Relationship Id="rId5" Type="http://schemas.openxmlformats.org/officeDocument/2006/relationships/oleObject" Target="../embeddings/oleObject154.bin"/><Relationship Id="rId6" Type="http://schemas.openxmlformats.org/officeDocument/2006/relationships/image" Target="../media/image153.emf"/><Relationship Id="rId1" Type="http://schemas.openxmlformats.org/officeDocument/2006/relationships/vmlDrawing" Target="../drawings/vmlDrawing37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4" Type="http://schemas.openxmlformats.org/officeDocument/2006/relationships/image" Target="../media/image155.emf"/><Relationship Id="rId5" Type="http://schemas.openxmlformats.org/officeDocument/2006/relationships/oleObject" Target="../embeddings/oleObject156.bin"/><Relationship Id="rId6" Type="http://schemas.openxmlformats.org/officeDocument/2006/relationships/image" Target="../media/image156.emf"/><Relationship Id="rId7" Type="http://schemas.openxmlformats.org/officeDocument/2006/relationships/oleObject" Target="../embeddings/oleObject157.bin"/><Relationship Id="rId8" Type="http://schemas.openxmlformats.org/officeDocument/2006/relationships/image" Target="../media/image157.emf"/><Relationship Id="rId1" Type="http://schemas.openxmlformats.org/officeDocument/2006/relationships/vmlDrawing" Target="../drawings/vmlDrawing38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4" Type="http://schemas.openxmlformats.org/officeDocument/2006/relationships/image" Target="../media/image158.emf"/><Relationship Id="rId5" Type="http://schemas.openxmlformats.org/officeDocument/2006/relationships/oleObject" Target="../embeddings/oleObject159.bin"/><Relationship Id="rId6" Type="http://schemas.openxmlformats.org/officeDocument/2006/relationships/image" Target="../media/image159.emf"/><Relationship Id="rId7" Type="http://schemas.openxmlformats.org/officeDocument/2006/relationships/oleObject" Target="../embeddings/oleObject160.bin"/><Relationship Id="rId8" Type="http://schemas.openxmlformats.org/officeDocument/2006/relationships/image" Target="../media/image160.emf"/><Relationship Id="rId1" Type="http://schemas.openxmlformats.org/officeDocument/2006/relationships/vmlDrawing" Target="../drawings/vmlDrawing39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16.emf"/><Relationship Id="rId13" Type="http://schemas.openxmlformats.org/officeDocument/2006/relationships/oleObject" Target="../embeddings/oleObject17.bin"/><Relationship Id="rId14" Type="http://schemas.openxmlformats.org/officeDocument/2006/relationships/image" Target="../media/image17.emf"/><Relationship Id="rId15" Type="http://schemas.openxmlformats.org/officeDocument/2006/relationships/oleObject" Target="../embeddings/oleObject18.bin"/><Relationship Id="rId16" Type="http://schemas.openxmlformats.org/officeDocument/2006/relationships/image" Target="../media/image18.emf"/><Relationship Id="rId17" Type="http://schemas.openxmlformats.org/officeDocument/2006/relationships/oleObject" Target="../embeddings/oleObject19.bin"/><Relationship Id="rId18" Type="http://schemas.openxmlformats.org/officeDocument/2006/relationships/image" Target="../media/image19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13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14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4" Type="http://schemas.openxmlformats.org/officeDocument/2006/relationships/image" Target="../media/image161.emf"/><Relationship Id="rId5" Type="http://schemas.openxmlformats.org/officeDocument/2006/relationships/oleObject" Target="../embeddings/oleObject162.bin"/><Relationship Id="rId6" Type="http://schemas.openxmlformats.org/officeDocument/2006/relationships/image" Target="../media/image162.emf"/><Relationship Id="rId7" Type="http://schemas.openxmlformats.org/officeDocument/2006/relationships/oleObject" Target="../embeddings/oleObject163.bin"/><Relationship Id="rId8" Type="http://schemas.openxmlformats.org/officeDocument/2006/relationships/image" Target="../media/image163.emf"/><Relationship Id="rId1" Type="http://schemas.openxmlformats.org/officeDocument/2006/relationships/vmlDrawing" Target="../drawings/vmlDrawing40.vml"/><Relationship Id="rId2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4" Type="http://schemas.openxmlformats.org/officeDocument/2006/relationships/image" Target="../media/image164.emf"/><Relationship Id="rId5" Type="http://schemas.openxmlformats.org/officeDocument/2006/relationships/oleObject" Target="../embeddings/oleObject165.bin"/><Relationship Id="rId6" Type="http://schemas.openxmlformats.org/officeDocument/2006/relationships/image" Target="../media/image165.emf"/><Relationship Id="rId7" Type="http://schemas.openxmlformats.org/officeDocument/2006/relationships/oleObject" Target="../embeddings/oleObject166.bin"/><Relationship Id="rId8" Type="http://schemas.openxmlformats.org/officeDocument/2006/relationships/image" Target="../media/image166.emf"/><Relationship Id="rId1" Type="http://schemas.openxmlformats.org/officeDocument/2006/relationships/vmlDrawing" Target="../drawings/vmlDrawing41.vml"/><Relationship Id="rId2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4" Type="http://schemas.openxmlformats.org/officeDocument/2006/relationships/oleObject" Target="../embeddings/oleObject167.bin"/><Relationship Id="rId5" Type="http://schemas.openxmlformats.org/officeDocument/2006/relationships/image" Target="../media/image167.emf"/><Relationship Id="rId6" Type="http://schemas.openxmlformats.org/officeDocument/2006/relationships/oleObject" Target="../embeddings/oleObject168.bin"/><Relationship Id="rId7" Type="http://schemas.openxmlformats.org/officeDocument/2006/relationships/image" Target="../media/image168.emf"/><Relationship Id="rId8" Type="http://schemas.openxmlformats.org/officeDocument/2006/relationships/oleObject" Target="../embeddings/oleObject169.bin"/><Relationship Id="rId9" Type="http://schemas.openxmlformats.org/officeDocument/2006/relationships/image" Target="../media/image169.emf"/><Relationship Id="rId1" Type="http://schemas.openxmlformats.org/officeDocument/2006/relationships/vmlDrawing" Target="../drawings/vmlDrawing42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4.bin"/><Relationship Id="rId12" Type="http://schemas.openxmlformats.org/officeDocument/2006/relationships/image" Target="../media/image175.emf"/><Relationship Id="rId13" Type="http://schemas.openxmlformats.org/officeDocument/2006/relationships/oleObject" Target="../embeddings/oleObject175.bin"/><Relationship Id="rId14" Type="http://schemas.openxmlformats.org/officeDocument/2006/relationships/image" Target="../media/image176.emf"/><Relationship Id="rId1" Type="http://schemas.openxmlformats.org/officeDocument/2006/relationships/vmlDrawing" Target="../drawings/vmlDrawing4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70.bin"/><Relationship Id="rId4" Type="http://schemas.openxmlformats.org/officeDocument/2006/relationships/image" Target="../media/image171.emf"/><Relationship Id="rId5" Type="http://schemas.openxmlformats.org/officeDocument/2006/relationships/oleObject" Target="../embeddings/oleObject171.bin"/><Relationship Id="rId6" Type="http://schemas.openxmlformats.org/officeDocument/2006/relationships/image" Target="../media/image172.emf"/><Relationship Id="rId7" Type="http://schemas.openxmlformats.org/officeDocument/2006/relationships/oleObject" Target="../embeddings/oleObject172.bin"/><Relationship Id="rId8" Type="http://schemas.openxmlformats.org/officeDocument/2006/relationships/image" Target="../media/image173.emf"/><Relationship Id="rId9" Type="http://schemas.openxmlformats.org/officeDocument/2006/relationships/oleObject" Target="../embeddings/oleObject173.bin"/><Relationship Id="rId10" Type="http://schemas.openxmlformats.org/officeDocument/2006/relationships/image" Target="../media/image17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0.emf"/><Relationship Id="rId12" Type="http://schemas.openxmlformats.org/officeDocument/2006/relationships/oleObject" Target="../embeddings/oleObject180.bin"/><Relationship Id="rId13" Type="http://schemas.openxmlformats.org/officeDocument/2006/relationships/image" Target="../media/image181.emf"/><Relationship Id="rId14" Type="http://schemas.openxmlformats.org/officeDocument/2006/relationships/oleObject" Target="../embeddings/oleObject181.bin"/><Relationship Id="rId15" Type="http://schemas.openxmlformats.org/officeDocument/2006/relationships/image" Target="../media/image182.emf"/><Relationship Id="rId1" Type="http://schemas.openxmlformats.org/officeDocument/2006/relationships/vmlDrawing" Target="../drawings/vmlDrawing4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83.png"/><Relationship Id="rId4" Type="http://schemas.openxmlformats.org/officeDocument/2006/relationships/oleObject" Target="../embeddings/oleObject176.bin"/><Relationship Id="rId5" Type="http://schemas.openxmlformats.org/officeDocument/2006/relationships/image" Target="../media/image177.emf"/><Relationship Id="rId6" Type="http://schemas.openxmlformats.org/officeDocument/2006/relationships/oleObject" Target="../embeddings/oleObject177.bin"/><Relationship Id="rId7" Type="http://schemas.openxmlformats.org/officeDocument/2006/relationships/image" Target="../media/image178.emf"/><Relationship Id="rId8" Type="http://schemas.openxmlformats.org/officeDocument/2006/relationships/oleObject" Target="../embeddings/oleObject178.bin"/><Relationship Id="rId9" Type="http://schemas.openxmlformats.org/officeDocument/2006/relationships/image" Target="../media/image179.emf"/><Relationship Id="rId10" Type="http://schemas.openxmlformats.org/officeDocument/2006/relationships/oleObject" Target="../embeddings/oleObject179.bin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6.bin"/><Relationship Id="rId12" Type="http://schemas.openxmlformats.org/officeDocument/2006/relationships/image" Target="../media/image188.emf"/><Relationship Id="rId13" Type="http://schemas.openxmlformats.org/officeDocument/2006/relationships/oleObject" Target="../embeddings/oleObject187.bin"/><Relationship Id="rId14" Type="http://schemas.openxmlformats.org/officeDocument/2006/relationships/image" Target="../media/image189.emf"/><Relationship Id="rId15" Type="http://schemas.openxmlformats.org/officeDocument/2006/relationships/image" Target="../media/image183.png"/><Relationship Id="rId1" Type="http://schemas.openxmlformats.org/officeDocument/2006/relationships/vmlDrawing" Target="../drawings/vmlDrawing4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2.bin"/><Relationship Id="rId4" Type="http://schemas.openxmlformats.org/officeDocument/2006/relationships/image" Target="../media/image184.emf"/><Relationship Id="rId5" Type="http://schemas.openxmlformats.org/officeDocument/2006/relationships/oleObject" Target="../embeddings/oleObject183.bin"/><Relationship Id="rId6" Type="http://schemas.openxmlformats.org/officeDocument/2006/relationships/image" Target="../media/image185.emf"/><Relationship Id="rId7" Type="http://schemas.openxmlformats.org/officeDocument/2006/relationships/oleObject" Target="../embeddings/oleObject184.bin"/><Relationship Id="rId8" Type="http://schemas.openxmlformats.org/officeDocument/2006/relationships/image" Target="../media/image186.emf"/><Relationship Id="rId9" Type="http://schemas.openxmlformats.org/officeDocument/2006/relationships/oleObject" Target="../embeddings/oleObject185.bin"/><Relationship Id="rId10" Type="http://schemas.openxmlformats.org/officeDocument/2006/relationships/image" Target="../media/image187.emf"/></Relationships>
</file>

<file path=ppt/slides/_rels/slide5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92.bin"/><Relationship Id="rId12" Type="http://schemas.openxmlformats.org/officeDocument/2006/relationships/image" Target="../media/image194.emf"/><Relationship Id="rId13" Type="http://schemas.openxmlformats.org/officeDocument/2006/relationships/oleObject" Target="../embeddings/oleObject193.bin"/><Relationship Id="rId14" Type="http://schemas.openxmlformats.org/officeDocument/2006/relationships/image" Target="../media/image195.emf"/><Relationship Id="rId15" Type="http://schemas.openxmlformats.org/officeDocument/2006/relationships/oleObject" Target="../embeddings/oleObject194.bin"/><Relationship Id="rId16" Type="http://schemas.openxmlformats.org/officeDocument/2006/relationships/image" Target="../media/image196.emf"/><Relationship Id="rId1" Type="http://schemas.openxmlformats.org/officeDocument/2006/relationships/vmlDrawing" Target="../drawings/vmlDrawing4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8.bin"/><Relationship Id="rId4" Type="http://schemas.openxmlformats.org/officeDocument/2006/relationships/image" Target="../media/image190.emf"/><Relationship Id="rId5" Type="http://schemas.openxmlformats.org/officeDocument/2006/relationships/oleObject" Target="../embeddings/oleObject189.bin"/><Relationship Id="rId6" Type="http://schemas.openxmlformats.org/officeDocument/2006/relationships/image" Target="../media/image191.emf"/><Relationship Id="rId7" Type="http://schemas.openxmlformats.org/officeDocument/2006/relationships/oleObject" Target="../embeddings/oleObject190.bin"/><Relationship Id="rId8" Type="http://schemas.openxmlformats.org/officeDocument/2006/relationships/image" Target="../media/image192.emf"/><Relationship Id="rId9" Type="http://schemas.openxmlformats.org/officeDocument/2006/relationships/oleObject" Target="../embeddings/oleObject191.bin"/><Relationship Id="rId10" Type="http://schemas.openxmlformats.org/officeDocument/2006/relationships/image" Target="../media/image193.emf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99.bin"/><Relationship Id="rId12" Type="http://schemas.openxmlformats.org/officeDocument/2006/relationships/image" Target="../media/image199.emf"/><Relationship Id="rId13" Type="http://schemas.openxmlformats.org/officeDocument/2006/relationships/oleObject" Target="../embeddings/oleObject200.bin"/><Relationship Id="rId14" Type="http://schemas.openxmlformats.org/officeDocument/2006/relationships/image" Target="../media/image200.emf"/><Relationship Id="rId1" Type="http://schemas.openxmlformats.org/officeDocument/2006/relationships/vmlDrawing" Target="../drawings/vmlDrawing4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95.bin"/><Relationship Id="rId4" Type="http://schemas.openxmlformats.org/officeDocument/2006/relationships/image" Target="../media/image190.emf"/><Relationship Id="rId5" Type="http://schemas.openxmlformats.org/officeDocument/2006/relationships/oleObject" Target="../embeddings/oleObject196.bin"/><Relationship Id="rId6" Type="http://schemas.openxmlformats.org/officeDocument/2006/relationships/image" Target="../media/image191.emf"/><Relationship Id="rId7" Type="http://schemas.openxmlformats.org/officeDocument/2006/relationships/oleObject" Target="../embeddings/oleObject197.bin"/><Relationship Id="rId8" Type="http://schemas.openxmlformats.org/officeDocument/2006/relationships/image" Target="../media/image197.emf"/><Relationship Id="rId9" Type="http://schemas.openxmlformats.org/officeDocument/2006/relationships/oleObject" Target="../embeddings/oleObject198.bin"/><Relationship Id="rId10" Type="http://schemas.openxmlformats.org/officeDocument/2006/relationships/image" Target="../media/image198.emf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05.bin"/><Relationship Id="rId12" Type="http://schemas.openxmlformats.org/officeDocument/2006/relationships/image" Target="../media/image205.emf"/><Relationship Id="rId13" Type="http://schemas.openxmlformats.org/officeDocument/2006/relationships/oleObject" Target="../embeddings/oleObject206.bin"/><Relationship Id="rId14" Type="http://schemas.openxmlformats.org/officeDocument/2006/relationships/image" Target="../media/image206.emf"/><Relationship Id="rId1" Type="http://schemas.openxmlformats.org/officeDocument/2006/relationships/vmlDrawing" Target="../drawings/vmlDrawing4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01.bin"/><Relationship Id="rId4" Type="http://schemas.openxmlformats.org/officeDocument/2006/relationships/image" Target="../media/image201.emf"/><Relationship Id="rId5" Type="http://schemas.openxmlformats.org/officeDocument/2006/relationships/oleObject" Target="../embeddings/oleObject202.bin"/><Relationship Id="rId6" Type="http://schemas.openxmlformats.org/officeDocument/2006/relationships/image" Target="../media/image202.emf"/><Relationship Id="rId7" Type="http://schemas.openxmlformats.org/officeDocument/2006/relationships/oleObject" Target="../embeddings/oleObject203.bin"/><Relationship Id="rId8" Type="http://schemas.openxmlformats.org/officeDocument/2006/relationships/image" Target="../media/image203.emf"/><Relationship Id="rId9" Type="http://schemas.openxmlformats.org/officeDocument/2006/relationships/oleObject" Target="../embeddings/oleObject204.bin"/><Relationship Id="rId10" Type="http://schemas.openxmlformats.org/officeDocument/2006/relationships/image" Target="../media/image204.em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.bin"/><Relationship Id="rId12" Type="http://schemas.openxmlformats.org/officeDocument/2006/relationships/image" Target="../media/image24.emf"/><Relationship Id="rId13" Type="http://schemas.openxmlformats.org/officeDocument/2006/relationships/oleObject" Target="../embeddings/oleObject25.bin"/><Relationship Id="rId14" Type="http://schemas.openxmlformats.org/officeDocument/2006/relationships/image" Target="../media/image25.emf"/><Relationship Id="rId15" Type="http://schemas.openxmlformats.org/officeDocument/2006/relationships/oleObject" Target="../embeddings/oleObject26.bin"/><Relationship Id="rId16" Type="http://schemas.openxmlformats.org/officeDocument/2006/relationships/image" Target="../media/image26.emf"/><Relationship Id="rId17" Type="http://schemas.openxmlformats.org/officeDocument/2006/relationships/image" Target="../media/image540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0.bin"/><Relationship Id="rId4" Type="http://schemas.openxmlformats.org/officeDocument/2006/relationships/image" Target="../media/image20.emf"/><Relationship Id="rId5" Type="http://schemas.openxmlformats.org/officeDocument/2006/relationships/oleObject" Target="../embeddings/oleObject21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22.bin"/><Relationship Id="rId8" Type="http://schemas.openxmlformats.org/officeDocument/2006/relationships/image" Target="../media/image22.emf"/><Relationship Id="rId9" Type="http://schemas.openxmlformats.org/officeDocument/2006/relationships/oleObject" Target="../embeddings/oleObject23.bin"/><Relationship Id="rId10" Type="http://schemas.openxmlformats.org/officeDocument/2006/relationships/image" Target="../media/image2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7.bin"/><Relationship Id="rId4" Type="http://schemas.openxmlformats.org/officeDocument/2006/relationships/image" Target="../media/image207.emf"/><Relationship Id="rId5" Type="http://schemas.openxmlformats.org/officeDocument/2006/relationships/oleObject" Target="../embeddings/oleObject208.bin"/><Relationship Id="rId6" Type="http://schemas.openxmlformats.org/officeDocument/2006/relationships/image" Target="../media/image208.emf"/><Relationship Id="rId7" Type="http://schemas.openxmlformats.org/officeDocument/2006/relationships/oleObject" Target="../embeddings/oleObject209.bin"/><Relationship Id="rId8" Type="http://schemas.openxmlformats.org/officeDocument/2006/relationships/image" Target="../media/image209.emf"/><Relationship Id="rId9" Type="http://schemas.openxmlformats.org/officeDocument/2006/relationships/image" Target="../media/image211.png"/><Relationship Id="rId10" Type="http://schemas.openxmlformats.org/officeDocument/2006/relationships/oleObject" Target="../embeddings/oleObject210.bin"/><Relationship Id="rId11" Type="http://schemas.openxmlformats.org/officeDocument/2006/relationships/image" Target="../media/image210.emf"/><Relationship Id="rId1" Type="http://schemas.openxmlformats.org/officeDocument/2006/relationships/vmlDrawing" Target="../drawings/vmlDrawing49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5.bin"/><Relationship Id="rId12" Type="http://schemas.openxmlformats.org/officeDocument/2006/relationships/image" Target="../media/image205.emf"/><Relationship Id="rId13" Type="http://schemas.openxmlformats.org/officeDocument/2006/relationships/oleObject" Target="../embeddings/oleObject216.bin"/><Relationship Id="rId14" Type="http://schemas.openxmlformats.org/officeDocument/2006/relationships/image" Target="../media/image206.emf"/><Relationship Id="rId1" Type="http://schemas.openxmlformats.org/officeDocument/2006/relationships/vmlDrawing" Target="../drawings/vmlDrawing5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11.bin"/><Relationship Id="rId4" Type="http://schemas.openxmlformats.org/officeDocument/2006/relationships/image" Target="../media/image212.emf"/><Relationship Id="rId5" Type="http://schemas.openxmlformats.org/officeDocument/2006/relationships/oleObject" Target="../embeddings/oleObject212.bin"/><Relationship Id="rId6" Type="http://schemas.openxmlformats.org/officeDocument/2006/relationships/image" Target="../media/image213.emf"/><Relationship Id="rId7" Type="http://schemas.openxmlformats.org/officeDocument/2006/relationships/oleObject" Target="../embeddings/oleObject213.bin"/><Relationship Id="rId8" Type="http://schemas.openxmlformats.org/officeDocument/2006/relationships/image" Target="../media/image214.emf"/><Relationship Id="rId9" Type="http://schemas.openxmlformats.org/officeDocument/2006/relationships/oleObject" Target="../embeddings/oleObject214.bin"/><Relationship Id="rId10" Type="http://schemas.openxmlformats.org/officeDocument/2006/relationships/image" Target="../media/image215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7.bin"/><Relationship Id="rId4" Type="http://schemas.openxmlformats.org/officeDocument/2006/relationships/image" Target="../media/image216.emf"/><Relationship Id="rId5" Type="http://schemas.openxmlformats.org/officeDocument/2006/relationships/oleObject" Target="../embeddings/oleObject218.bin"/><Relationship Id="rId6" Type="http://schemas.openxmlformats.org/officeDocument/2006/relationships/image" Target="../media/image217.emf"/><Relationship Id="rId7" Type="http://schemas.openxmlformats.org/officeDocument/2006/relationships/oleObject" Target="../embeddings/oleObject219.bin"/><Relationship Id="rId8" Type="http://schemas.openxmlformats.org/officeDocument/2006/relationships/image" Target="../media/image218.emf"/><Relationship Id="rId9" Type="http://schemas.openxmlformats.org/officeDocument/2006/relationships/oleObject" Target="../embeddings/oleObject220.bin"/><Relationship Id="rId10" Type="http://schemas.openxmlformats.org/officeDocument/2006/relationships/image" Target="../media/image219.emf"/><Relationship Id="rId1" Type="http://schemas.openxmlformats.org/officeDocument/2006/relationships/vmlDrawing" Target="../drawings/vmlDrawing51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3.emf"/><Relationship Id="rId12" Type="http://schemas.openxmlformats.org/officeDocument/2006/relationships/oleObject" Target="../embeddings/oleObject225.bin"/><Relationship Id="rId13" Type="http://schemas.openxmlformats.org/officeDocument/2006/relationships/image" Target="../media/image224.emf"/><Relationship Id="rId14" Type="http://schemas.openxmlformats.org/officeDocument/2006/relationships/oleObject" Target="../embeddings/oleObject226.bin"/><Relationship Id="rId15" Type="http://schemas.openxmlformats.org/officeDocument/2006/relationships/image" Target="../media/image225.emf"/><Relationship Id="rId16" Type="http://schemas.openxmlformats.org/officeDocument/2006/relationships/oleObject" Target="../embeddings/oleObject227.bin"/><Relationship Id="rId17" Type="http://schemas.openxmlformats.org/officeDocument/2006/relationships/image" Target="../media/image204.emf"/><Relationship Id="rId1" Type="http://schemas.openxmlformats.org/officeDocument/2006/relationships/vmlDrawing" Target="../drawings/vmlDrawing5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83.png"/><Relationship Id="rId4" Type="http://schemas.openxmlformats.org/officeDocument/2006/relationships/oleObject" Target="../embeddings/oleObject221.bin"/><Relationship Id="rId5" Type="http://schemas.openxmlformats.org/officeDocument/2006/relationships/image" Target="../media/image220.emf"/><Relationship Id="rId6" Type="http://schemas.openxmlformats.org/officeDocument/2006/relationships/oleObject" Target="../embeddings/oleObject222.bin"/><Relationship Id="rId7" Type="http://schemas.openxmlformats.org/officeDocument/2006/relationships/image" Target="../media/image221.emf"/><Relationship Id="rId8" Type="http://schemas.openxmlformats.org/officeDocument/2006/relationships/oleObject" Target="../embeddings/oleObject223.bin"/><Relationship Id="rId9" Type="http://schemas.openxmlformats.org/officeDocument/2006/relationships/image" Target="../media/image222.emf"/><Relationship Id="rId10" Type="http://schemas.openxmlformats.org/officeDocument/2006/relationships/oleObject" Target="../embeddings/oleObject224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1.bin"/><Relationship Id="rId20" Type="http://schemas.openxmlformats.org/officeDocument/2006/relationships/image" Target="../media/image235.emf"/><Relationship Id="rId10" Type="http://schemas.openxmlformats.org/officeDocument/2006/relationships/image" Target="../media/image230.emf"/><Relationship Id="rId11" Type="http://schemas.openxmlformats.org/officeDocument/2006/relationships/oleObject" Target="../embeddings/oleObject232.bin"/><Relationship Id="rId12" Type="http://schemas.openxmlformats.org/officeDocument/2006/relationships/image" Target="../media/image231.emf"/><Relationship Id="rId13" Type="http://schemas.openxmlformats.org/officeDocument/2006/relationships/oleObject" Target="../embeddings/oleObject233.bin"/><Relationship Id="rId14" Type="http://schemas.openxmlformats.org/officeDocument/2006/relationships/image" Target="../media/image232.emf"/><Relationship Id="rId15" Type="http://schemas.openxmlformats.org/officeDocument/2006/relationships/oleObject" Target="../embeddings/oleObject234.bin"/><Relationship Id="rId16" Type="http://schemas.openxmlformats.org/officeDocument/2006/relationships/image" Target="../media/image233.emf"/><Relationship Id="rId17" Type="http://schemas.openxmlformats.org/officeDocument/2006/relationships/oleObject" Target="../embeddings/oleObject235.bin"/><Relationship Id="rId18" Type="http://schemas.openxmlformats.org/officeDocument/2006/relationships/image" Target="../media/image234.emf"/><Relationship Id="rId19" Type="http://schemas.openxmlformats.org/officeDocument/2006/relationships/oleObject" Target="../embeddings/oleObject236.bin"/><Relationship Id="rId1" Type="http://schemas.openxmlformats.org/officeDocument/2006/relationships/vmlDrawing" Target="../drawings/vmlDrawing5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28.bin"/><Relationship Id="rId4" Type="http://schemas.openxmlformats.org/officeDocument/2006/relationships/image" Target="../media/image227.emf"/><Relationship Id="rId5" Type="http://schemas.openxmlformats.org/officeDocument/2006/relationships/oleObject" Target="../embeddings/oleObject229.bin"/><Relationship Id="rId6" Type="http://schemas.openxmlformats.org/officeDocument/2006/relationships/image" Target="../media/image228.emf"/><Relationship Id="rId7" Type="http://schemas.openxmlformats.org/officeDocument/2006/relationships/oleObject" Target="../embeddings/oleObject230.bin"/><Relationship Id="rId8" Type="http://schemas.openxmlformats.org/officeDocument/2006/relationships/image" Target="../media/image229.emf"/></Relationships>
</file>

<file path=ppt/slides/_rels/slide6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1.bin"/><Relationship Id="rId12" Type="http://schemas.openxmlformats.org/officeDocument/2006/relationships/image" Target="../media/image240.emf"/><Relationship Id="rId13" Type="http://schemas.openxmlformats.org/officeDocument/2006/relationships/oleObject" Target="../embeddings/oleObject242.bin"/><Relationship Id="rId14" Type="http://schemas.openxmlformats.org/officeDocument/2006/relationships/image" Target="../media/image241.emf"/><Relationship Id="rId15" Type="http://schemas.openxmlformats.org/officeDocument/2006/relationships/oleObject" Target="../embeddings/oleObject243.bin"/><Relationship Id="rId16" Type="http://schemas.openxmlformats.org/officeDocument/2006/relationships/image" Target="../media/image242.emf"/><Relationship Id="rId17" Type="http://schemas.openxmlformats.org/officeDocument/2006/relationships/oleObject" Target="../embeddings/oleObject244.bin"/><Relationship Id="rId18" Type="http://schemas.openxmlformats.org/officeDocument/2006/relationships/image" Target="../media/image243.emf"/><Relationship Id="rId1" Type="http://schemas.openxmlformats.org/officeDocument/2006/relationships/vmlDrawing" Target="../drawings/vmlDrawing54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37.bin"/><Relationship Id="rId4" Type="http://schemas.openxmlformats.org/officeDocument/2006/relationships/image" Target="../media/image236.emf"/><Relationship Id="rId5" Type="http://schemas.openxmlformats.org/officeDocument/2006/relationships/oleObject" Target="../embeddings/oleObject238.bin"/><Relationship Id="rId6" Type="http://schemas.openxmlformats.org/officeDocument/2006/relationships/image" Target="../media/image237.emf"/><Relationship Id="rId7" Type="http://schemas.openxmlformats.org/officeDocument/2006/relationships/oleObject" Target="../embeddings/oleObject239.bin"/><Relationship Id="rId8" Type="http://schemas.openxmlformats.org/officeDocument/2006/relationships/image" Target="../media/image238.emf"/><Relationship Id="rId9" Type="http://schemas.openxmlformats.org/officeDocument/2006/relationships/oleObject" Target="../embeddings/oleObject240.bin"/><Relationship Id="rId10" Type="http://schemas.openxmlformats.org/officeDocument/2006/relationships/image" Target="../media/image239.emf"/></Relationships>
</file>

<file path=ppt/slides/_rels/slide6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49.bin"/><Relationship Id="rId12" Type="http://schemas.openxmlformats.org/officeDocument/2006/relationships/image" Target="../media/image248.emf"/><Relationship Id="rId13" Type="http://schemas.openxmlformats.org/officeDocument/2006/relationships/oleObject" Target="../embeddings/oleObject250.bin"/><Relationship Id="rId14" Type="http://schemas.openxmlformats.org/officeDocument/2006/relationships/image" Target="../media/image249.emf"/><Relationship Id="rId15" Type="http://schemas.openxmlformats.org/officeDocument/2006/relationships/oleObject" Target="../embeddings/oleObject251.bin"/><Relationship Id="rId16" Type="http://schemas.openxmlformats.org/officeDocument/2006/relationships/image" Target="../media/image250.emf"/><Relationship Id="rId17" Type="http://schemas.openxmlformats.org/officeDocument/2006/relationships/oleObject" Target="../embeddings/oleObject252.bin"/><Relationship Id="rId18" Type="http://schemas.openxmlformats.org/officeDocument/2006/relationships/image" Target="../media/image251.emf"/><Relationship Id="rId1" Type="http://schemas.openxmlformats.org/officeDocument/2006/relationships/vmlDrawing" Target="../drawings/vmlDrawing55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45.bin"/><Relationship Id="rId4" Type="http://schemas.openxmlformats.org/officeDocument/2006/relationships/image" Target="../media/image244.emf"/><Relationship Id="rId5" Type="http://schemas.openxmlformats.org/officeDocument/2006/relationships/oleObject" Target="../embeddings/oleObject246.bin"/><Relationship Id="rId6" Type="http://schemas.openxmlformats.org/officeDocument/2006/relationships/image" Target="../media/image245.emf"/><Relationship Id="rId7" Type="http://schemas.openxmlformats.org/officeDocument/2006/relationships/oleObject" Target="../embeddings/oleObject247.bin"/><Relationship Id="rId8" Type="http://schemas.openxmlformats.org/officeDocument/2006/relationships/image" Target="../media/image246.emf"/><Relationship Id="rId9" Type="http://schemas.openxmlformats.org/officeDocument/2006/relationships/oleObject" Target="../embeddings/oleObject248.bin"/><Relationship Id="rId10" Type="http://schemas.openxmlformats.org/officeDocument/2006/relationships/image" Target="../media/image247.emf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57.bin"/><Relationship Id="rId12" Type="http://schemas.openxmlformats.org/officeDocument/2006/relationships/image" Target="../media/image254.emf"/><Relationship Id="rId13" Type="http://schemas.openxmlformats.org/officeDocument/2006/relationships/oleObject" Target="../embeddings/oleObject258.bin"/><Relationship Id="rId14" Type="http://schemas.openxmlformats.org/officeDocument/2006/relationships/image" Target="../media/image255.emf"/><Relationship Id="rId1" Type="http://schemas.openxmlformats.org/officeDocument/2006/relationships/vmlDrawing" Target="../drawings/vmlDrawing56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53.bin"/><Relationship Id="rId4" Type="http://schemas.openxmlformats.org/officeDocument/2006/relationships/image" Target="../media/image244.emf"/><Relationship Id="rId5" Type="http://schemas.openxmlformats.org/officeDocument/2006/relationships/oleObject" Target="../embeddings/oleObject254.bin"/><Relationship Id="rId6" Type="http://schemas.openxmlformats.org/officeDocument/2006/relationships/image" Target="../media/image245.emf"/><Relationship Id="rId7" Type="http://schemas.openxmlformats.org/officeDocument/2006/relationships/oleObject" Target="../embeddings/oleObject255.bin"/><Relationship Id="rId8" Type="http://schemas.openxmlformats.org/officeDocument/2006/relationships/image" Target="../media/image252.emf"/><Relationship Id="rId9" Type="http://schemas.openxmlformats.org/officeDocument/2006/relationships/oleObject" Target="../embeddings/oleObject256.bin"/><Relationship Id="rId10" Type="http://schemas.openxmlformats.org/officeDocument/2006/relationships/image" Target="../media/image253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oleObject" Target="../embeddings/oleObject31.bin"/><Relationship Id="rId13" Type="http://schemas.openxmlformats.org/officeDocument/2006/relationships/image" Target="../media/image22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28.emf"/><Relationship Id="rId8" Type="http://schemas.openxmlformats.org/officeDocument/2006/relationships/oleObject" Target="../embeddings/oleObject29.bin"/><Relationship Id="rId9" Type="http://schemas.openxmlformats.org/officeDocument/2006/relationships/image" Target="../media/image29.emf"/><Relationship Id="rId10" Type="http://schemas.openxmlformats.org/officeDocument/2006/relationships/oleObject" Target="../embeddings/oleObject30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9.bin"/><Relationship Id="rId4" Type="http://schemas.openxmlformats.org/officeDocument/2006/relationships/image" Target="../media/image256.emf"/><Relationship Id="rId5" Type="http://schemas.openxmlformats.org/officeDocument/2006/relationships/oleObject" Target="../embeddings/oleObject260.bin"/><Relationship Id="rId6" Type="http://schemas.openxmlformats.org/officeDocument/2006/relationships/image" Target="../media/image257.emf"/><Relationship Id="rId7" Type="http://schemas.openxmlformats.org/officeDocument/2006/relationships/oleObject" Target="../embeddings/oleObject261.bin"/><Relationship Id="rId8" Type="http://schemas.openxmlformats.org/officeDocument/2006/relationships/image" Target="../media/image258.emf"/><Relationship Id="rId9" Type="http://schemas.openxmlformats.org/officeDocument/2006/relationships/oleObject" Target="../embeddings/oleObject262.bin"/><Relationship Id="rId10" Type="http://schemas.openxmlformats.org/officeDocument/2006/relationships/image" Target="../media/image259.emf"/><Relationship Id="rId1" Type="http://schemas.openxmlformats.org/officeDocument/2006/relationships/vmlDrawing" Target="../drawings/vmlDrawing57.v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7.bin"/><Relationship Id="rId12" Type="http://schemas.openxmlformats.org/officeDocument/2006/relationships/image" Target="../media/image264.emf"/><Relationship Id="rId1" Type="http://schemas.openxmlformats.org/officeDocument/2006/relationships/vmlDrawing" Target="../drawings/vmlDrawing5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263.bin"/><Relationship Id="rId4" Type="http://schemas.openxmlformats.org/officeDocument/2006/relationships/image" Target="../media/image260.emf"/><Relationship Id="rId5" Type="http://schemas.openxmlformats.org/officeDocument/2006/relationships/oleObject" Target="../embeddings/oleObject264.bin"/><Relationship Id="rId6" Type="http://schemas.openxmlformats.org/officeDocument/2006/relationships/image" Target="../media/image261.emf"/><Relationship Id="rId7" Type="http://schemas.openxmlformats.org/officeDocument/2006/relationships/oleObject" Target="../embeddings/oleObject265.bin"/><Relationship Id="rId8" Type="http://schemas.openxmlformats.org/officeDocument/2006/relationships/image" Target="../media/image262.emf"/><Relationship Id="rId9" Type="http://schemas.openxmlformats.org/officeDocument/2006/relationships/oleObject" Target="../embeddings/oleObject266.bin"/><Relationship Id="rId10" Type="http://schemas.openxmlformats.org/officeDocument/2006/relationships/image" Target="../media/image26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" y="1634067"/>
            <a:ext cx="9143999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</a:t>
            </a:r>
            <a:r>
              <a:rPr lang="en-GB" sz="3600" b="1" dirty="0">
                <a:solidFill>
                  <a:srgbClr val="FF3300"/>
                </a:solidFill>
              </a:rPr>
              <a:t>Engineering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Dr Ian Howard</a:t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6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US" sz="3600" dirty="0" smtClean="0"/>
              <a:t>Inverted </a:t>
            </a:r>
            <a:r>
              <a:rPr lang="en-US" sz="3600" dirty="0"/>
              <a:t>pendulum acceleration control</a:t>
            </a:r>
          </a:p>
        </p:txBody>
      </p:sp>
    </p:spTree>
    <p:extLst>
      <p:ext uri="{BB962C8B-B14F-4D97-AF65-F5344CB8AC3E}">
        <p14:creationId xmlns:p14="http://schemas.microsoft.com/office/powerpoint/2010/main" val="55443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Solution to the state space equation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615" y="632821"/>
            <a:ext cx="89759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 matrix state space equations that describe a MIMO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system are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720726"/>
              </p:ext>
            </p:extLst>
          </p:nvPr>
        </p:nvGraphicFramePr>
        <p:xfrm>
          <a:off x="407428" y="1265024"/>
          <a:ext cx="3001963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111" name="Equation" r:id="rId3" imgW="1244600" imgH="419100" progId="Equation.DSMT4">
                  <p:embed/>
                </p:oleObj>
              </mc:Choice>
              <mc:Fallback>
                <p:oleObj name="Equation" r:id="rId3" imgW="12446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428" y="1265024"/>
                        <a:ext cx="3001963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904736" y="1355792"/>
            <a:ext cx="52392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As we saw previously </a:t>
            </a: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they cam be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described by the the following system structure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8525" y="5861500"/>
            <a:ext cx="9196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Where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A,B,C and D are matrices and the integrator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block performs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vector integration </a:t>
            </a:r>
          </a:p>
        </p:txBody>
      </p:sp>
      <p:pic>
        <p:nvPicPr>
          <p:cNvPr id="14" name="Picture 13" descr="StateSpaceBlockDiagr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620" y="2841283"/>
            <a:ext cx="7363942" cy="275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Solution to the state space equation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37243" y="1187653"/>
          <a:ext cx="133985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21" name="Equation" r:id="rId3" imgW="762000" imgH="203200" progId="Equation.3">
                  <p:embed/>
                </p:oleObj>
              </mc:Choice>
              <mc:Fallback>
                <p:oleObj name="Equation" r:id="rId3" imgW="762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243" y="1187653"/>
                        <a:ext cx="1339850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1504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Consider the single 1</a:t>
            </a:r>
            <a:r>
              <a:rPr lang="en-US" sz="2000" baseline="30000" dirty="0" smtClean="0">
                <a:latin typeface="Arial" charset="0"/>
                <a:ea typeface="Arial" charset="0"/>
                <a:cs typeface="Arial" charset="0"/>
              </a:rPr>
              <a:t>st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order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homogeneous differential equation of the form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016843" y="1187653"/>
          <a:ext cx="1027113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22" name="Equation" r:id="rId5" imgW="584200" imgH="215900" progId="Equation.3">
                  <p:embed/>
                </p:oleObj>
              </mc:Choice>
              <mc:Fallback>
                <p:oleObj name="Equation" r:id="rId5" imgW="584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16843" y="1187653"/>
                        <a:ext cx="1027113" cy="379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100812" y="1172008"/>
            <a:ext cx="29160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ith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initial conditions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987198"/>
            <a:ext cx="6976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This equation has the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solution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37243" y="2501452"/>
          <a:ext cx="12715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23" name="Equation" r:id="rId7" imgW="723900" imgH="241300" progId="Equation.3">
                  <p:embed/>
                </p:oleObj>
              </mc:Choice>
              <mc:Fallback>
                <p:oleObj name="Equation" r:id="rId7" imgW="723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7243" y="2501452"/>
                        <a:ext cx="12715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59570" y="3129448"/>
            <a:ext cx="91321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It is easy to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show this by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differentiating both size of the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equation as follows: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94468" y="4671808"/>
          <a:ext cx="20732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24" name="Equation" r:id="rId9" imgW="1181100" imgH="393700" progId="Equation.3">
                  <p:embed/>
                </p:oleObj>
              </mc:Choice>
              <mc:Fallback>
                <p:oleObj name="Equation" r:id="rId9" imgW="1181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4468" y="4671808"/>
                        <a:ext cx="2073275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48355" y="4217178"/>
          <a:ext cx="1249362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25" name="Equation" r:id="rId11" imgW="711200" imgH="228600" progId="Equation.DSMT4">
                  <p:embed/>
                </p:oleObj>
              </mc:Choice>
              <mc:Fallback>
                <p:oleObj name="Equation" r:id="rId11" imgW="71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8355" y="4217178"/>
                        <a:ext cx="1249362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616618" y="4816270"/>
          <a:ext cx="97948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26" name="Equation" r:id="rId13" imgW="558800" imgH="228600" progId="Equation.DSMT4">
                  <p:embed/>
                </p:oleObj>
              </mc:Choice>
              <mc:Fallback>
                <p:oleObj name="Equation" r:id="rId13" imgW="558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16618" y="4816270"/>
                        <a:ext cx="97948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866495" y="4865645"/>
          <a:ext cx="89058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27" name="Equation" r:id="rId15" imgW="508000" imgH="203200" progId="Equation.3">
                  <p:embed/>
                </p:oleObj>
              </mc:Choice>
              <mc:Fallback>
                <p:oleObj name="Equation" r:id="rId15" imgW="5080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66495" y="4865645"/>
                        <a:ext cx="890587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59570" y="5598512"/>
            <a:ext cx="46969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Also when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time t = 0 then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617538" y="6319838"/>
          <a:ext cx="1227137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28" name="Equation" r:id="rId17" imgW="698500" imgH="228600" progId="Equation.DSMT4">
                  <p:embed/>
                </p:oleObj>
              </mc:Choice>
              <mc:Fallback>
                <p:oleObj name="Equation" r:id="rId17" imgW="698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7538" y="6319838"/>
                        <a:ext cx="1227137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2103856" y="6342067"/>
          <a:ext cx="512762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29" name="Equation" r:id="rId19" imgW="292100" imgH="215900" progId="Equation.3">
                  <p:embed/>
                </p:oleObj>
              </mc:Choice>
              <mc:Fallback>
                <p:oleObj name="Equation" r:id="rId19" imgW="292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03856" y="6342067"/>
                        <a:ext cx="512762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6355835" y="4737671"/>
          <a:ext cx="16065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9630" name="Equation" r:id="rId21" imgW="914400" imgH="393700" progId="Equation.DSMT4">
                  <p:embed/>
                </p:oleObj>
              </mc:Choice>
              <mc:Fallback>
                <p:oleObj name="Equation" r:id="rId21" imgW="9144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355835" y="4737671"/>
                        <a:ext cx="1606550" cy="688975"/>
                      </a:xfrm>
                      <a:prstGeom prst="rect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378815" y="4231337"/>
            <a:ext cx="35605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Remember for an exponential</a:t>
            </a:r>
            <a:endParaRPr lang="en-US" sz="20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66614" y="3565738"/>
            <a:ext cx="13000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So given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5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7" grpId="0"/>
      <p:bldP spid="2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Solution to the state space equation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52370" y="1197859"/>
          <a:ext cx="13398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256" name="Equation" r:id="rId3" imgW="762000" imgH="190500" progId="Equation.DSMT4">
                  <p:embed/>
                </p:oleObj>
              </mc:Choice>
              <mc:Fallback>
                <p:oleObj name="Equation" r:id="rId3" imgW="7620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370" y="1197859"/>
                        <a:ext cx="1339850" cy="33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90533" y="644828"/>
            <a:ext cx="3604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So the scalar equation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90534" y="1617544"/>
            <a:ext cx="28033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Has the solution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397613" y="2202786"/>
          <a:ext cx="124936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257" name="Equation" r:id="rId5" imgW="711200" imgH="228600" progId="Equation.DSMT4">
                  <p:embed/>
                </p:oleObj>
              </mc:Choice>
              <mc:Fallback>
                <p:oleObj name="Equation" r:id="rId5" imgW="71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613" y="2202786"/>
                        <a:ext cx="1249363" cy="40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52371" y="2887103"/>
            <a:ext cx="57968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If α &lt; </a:t>
            </a:r>
            <a:r>
              <a:rPr lang="en-US" sz="2000" dirty="0" smtClean="0">
                <a:latin typeface="Arial" charset="0"/>
              </a:rPr>
              <a:t>0 </a:t>
            </a:r>
            <a:r>
              <a:rPr lang="en-US" sz="2000" dirty="0">
                <a:latin typeface="Arial" charset="0"/>
              </a:rPr>
              <a:t>then </a:t>
            </a:r>
            <a:r>
              <a:rPr lang="en-US" sz="2000" dirty="0" smtClean="0">
                <a:latin typeface="Arial" charset="0"/>
              </a:rPr>
              <a:t>the solution will have </a:t>
            </a:r>
            <a:r>
              <a:rPr lang="en-US" sz="2000" dirty="0">
                <a:latin typeface="Arial" charset="0"/>
              </a:rPr>
              <a:t>exponential </a:t>
            </a:r>
            <a:r>
              <a:rPr lang="en-US" sz="2000" dirty="0" smtClean="0">
                <a:latin typeface="Arial" charset="0"/>
              </a:rPr>
              <a:t>decay and finally go to zero</a:t>
            </a:r>
          </a:p>
          <a:p>
            <a:r>
              <a:rPr lang="en-US" sz="2000" dirty="0" smtClean="0">
                <a:latin typeface="Arial" charset="0"/>
              </a:rPr>
              <a:t>So the system will be stable</a:t>
            </a:r>
            <a:endParaRPr lang="en-US" sz="2000" dirty="0">
              <a:latin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5641" y="1386745"/>
            <a:ext cx="2182385" cy="26233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5641" y="4413158"/>
            <a:ext cx="2275935" cy="259450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91820" y="5364661"/>
            <a:ext cx="54264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If </a:t>
            </a:r>
            <a:r>
              <a:rPr lang="en-US" sz="2000" dirty="0" smtClean="0">
                <a:latin typeface="Arial" charset="0"/>
              </a:rPr>
              <a:t>α &gt; 0 </a:t>
            </a:r>
            <a:r>
              <a:rPr lang="en-US" sz="2000" dirty="0">
                <a:latin typeface="Arial" charset="0"/>
              </a:rPr>
              <a:t>then </a:t>
            </a:r>
            <a:r>
              <a:rPr lang="en-US" sz="2000" dirty="0" smtClean="0">
                <a:latin typeface="Arial" charset="0"/>
              </a:rPr>
              <a:t>the solution have </a:t>
            </a:r>
            <a:r>
              <a:rPr lang="en-US" sz="2000" dirty="0">
                <a:latin typeface="Arial" charset="0"/>
              </a:rPr>
              <a:t>exponential </a:t>
            </a:r>
            <a:r>
              <a:rPr lang="en-US" sz="2000" dirty="0" smtClean="0">
                <a:latin typeface="Arial" charset="0"/>
              </a:rPr>
              <a:t>growth </a:t>
            </a:r>
          </a:p>
          <a:p>
            <a:r>
              <a:rPr lang="en-US" sz="2000" dirty="0" smtClean="0">
                <a:latin typeface="Arial" charset="0"/>
              </a:rPr>
              <a:t>So the system will be unstable</a:t>
            </a:r>
            <a:endParaRPr lang="en-US" sz="2000" dirty="0"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92305" y="1093695"/>
            <a:ext cx="189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exponential decay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92304" y="4062106"/>
            <a:ext cx="2018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exponential growth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2370" y="4231383"/>
            <a:ext cx="5539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If α = </a:t>
            </a:r>
            <a:r>
              <a:rPr lang="en-US" sz="2000" dirty="0" smtClean="0">
                <a:latin typeface="Arial" charset="0"/>
              </a:rPr>
              <a:t>0   </a:t>
            </a:r>
            <a:r>
              <a:rPr lang="en-US" sz="2000" dirty="0">
                <a:latin typeface="Arial" charset="0"/>
              </a:rPr>
              <a:t>then </a:t>
            </a:r>
            <a:r>
              <a:rPr lang="en-US" sz="2000" dirty="0" smtClean="0">
                <a:latin typeface="Arial" charset="0"/>
              </a:rPr>
              <a:t>the solution have </a:t>
            </a:r>
            <a:r>
              <a:rPr lang="en-US" sz="2000" dirty="0">
                <a:latin typeface="Arial" charset="0"/>
              </a:rPr>
              <a:t>a constant </a:t>
            </a:r>
            <a:r>
              <a:rPr lang="en-US" sz="2000" dirty="0" smtClean="0">
                <a:latin typeface="Arial" charset="0"/>
              </a:rPr>
              <a:t>value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775057"/>
              </p:ext>
            </p:extLst>
          </p:nvPr>
        </p:nvGraphicFramePr>
        <p:xfrm>
          <a:off x="3093910" y="2223423"/>
          <a:ext cx="1027113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0258" name="Equation" r:id="rId9" imgW="584200" imgH="215900" progId="Equation.3">
                  <p:embed/>
                </p:oleObj>
              </mc:Choice>
              <mc:Fallback>
                <p:oleObj name="Equation" r:id="rId9" imgW="584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93910" y="2223423"/>
                        <a:ext cx="1027113" cy="379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1999053" y="2202786"/>
            <a:ext cx="826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charset="0"/>
              </a:rPr>
              <a:t>where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7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0" grpId="0" build="p" bldLvl="2"/>
      <p:bldP spid="25" grpId="0" build="p" bldLvl="2"/>
      <p:bldP spid="26" grpId="0"/>
      <p:bldP spid="27" grpId="0"/>
      <p:bldP spid="13" grpId="0" build="p" bldLvl="2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6882"/>
            <a:ext cx="9094658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Solution to state space equation without input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5669" y="1031483"/>
            <a:ext cx="85957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charset="0"/>
              </a:rPr>
              <a:t>State space models describe dynamical systems using a set of </a:t>
            </a:r>
            <a:r>
              <a:rPr lang="en-US" sz="2000" dirty="0" smtClean="0">
                <a:latin typeface="Arial" charset="0"/>
              </a:rPr>
              <a:t>1</a:t>
            </a:r>
            <a:r>
              <a:rPr lang="en-US" sz="2000" baseline="30000" dirty="0" smtClean="0">
                <a:latin typeface="Arial" charset="0"/>
              </a:rPr>
              <a:t>st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order </a:t>
            </a:r>
            <a:r>
              <a:rPr lang="en-US" sz="2000" dirty="0">
                <a:latin typeface="Arial" charset="0"/>
              </a:rPr>
              <a:t>ODEs in matrix representation.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Arial" charset="0"/>
              </a:rPr>
              <a:t>That </a:t>
            </a:r>
            <a:r>
              <a:rPr lang="en-US" sz="2000" dirty="0">
                <a:latin typeface="Arial" charset="0"/>
              </a:rPr>
              <a:t>is</a:t>
            </a: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/>
          </p:nvPr>
        </p:nvGraphicFramePr>
        <p:xfrm>
          <a:off x="2418228" y="2081650"/>
          <a:ext cx="2803376" cy="40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91" name="Equation" r:id="rId3" imgW="1397000" imgH="228600" progId="Equation.3">
                  <p:embed/>
                </p:oleObj>
              </mc:Choice>
              <mc:Fallback>
                <p:oleObj name="Equation" r:id="rId3" imgW="139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8228" y="2081650"/>
                        <a:ext cx="2803376" cy="40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125031"/>
              </p:ext>
            </p:extLst>
          </p:nvPr>
        </p:nvGraphicFramePr>
        <p:xfrm>
          <a:off x="2418228" y="2935089"/>
          <a:ext cx="2803376" cy="3764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92" name="Equation" r:id="rId5" imgW="1358900" imgH="203200" progId="Equation.DSMT4">
                  <p:embed/>
                </p:oleObj>
              </mc:Choice>
              <mc:Fallback>
                <p:oleObj name="Equation" r:id="rId5" imgW="13589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8228" y="2935089"/>
                        <a:ext cx="2803376" cy="3764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188877" y="3766216"/>
            <a:ext cx="90946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charset="0"/>
              </a:rPr>
              <a:t>Here X(t), Y(t) and U(t) are vectors and A,B C and D are matrices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5669" y="4394875"/>
            <a:ext cx="882812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charset="0"/>
              </a:rPr>
              <a:t>To solve the first equation, we will first ignore the input term u(t</a:t>
            </a:r>
            <a:r>
              <a:rPr lang="en-US" sz="2000" dirty="0" smtClean="0">
                <a:latin typeface="Arial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Arial" charset="0"/>
              </a:rPr>
              <a:t>We then need to first define the matrix </a:t>
            </a:r>
            <a:r>
              <a:rPr lang="en-US" sz="2000" dirty="0" smtClean="0">
                <a:latin typeface="Arial" charset="0"/>
              </a:rPr>
              <a:t>exponential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 smtClean="0">
              <a:latin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Arial" charset="0"/>
              </a:rPr>
              <a:t>That is the </a:t>
            </a:r>
            <a:r>
              <a:rPr lang="en-US" sz="2000" dirty="0">
                <a:latin typeface="Arial" charset="0"/>
              </a:rPr>
              <a:t>meaning of the expression: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10428" y="6207209"/>
            <a:ext cx="3732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where A is a matrix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2841782" y="6193172"/>
          <a:ext cx="487305" cy="48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293" name="Equation" r:id="rId7" imgW="203200" imgH="203200" progId="Equation.3">
                  <p:embed/>
                </p:oleObj>
              </mc:Choice>
              <mc:Fallback>
                <p:oleObj name="Equation" r:id="rId7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1782" y="6193172"/>
                        <a:ext cx="487305" cy="48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10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bldLvl="2"/>
      <p:bldP spid="16" grpId="0"/>
      <p:bldP spid="17" grpId="0" build="p" bldLvl="2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62364" y="6882"/>
            <a:ext cx="7596554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The matrix exponential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0454" y="629279"/>
            <a:ext cx="1595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The function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038224" y="586069"/>
          <a:ext cx="487305" cy="48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77" name="Equation" r:id="rId3" imgW="203200" imgH="203200" progId="Equation.3">
                  <p:embed/>
                </p:oleObj>
              </mc:Choice>
              <mc:Fallback>
                <p:oleObj name="Equation" r:id="rId3" imgW="203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8224" y="586069"/>
                        <a:ext cx="487305" cy="48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667991" y="630093"/>
            <a:ext cx="4259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must satisfy the following conditions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3766340" y="1336975"/>
          <a:ext cx="920750" cy="42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78" name="Equation" r:id="rId5" imgW="406400" imgH="190500" progId="Equation.DSMT4">
                  <p:embed/>
                </p:oleObj>
              </mc:Choice>
              <mc:Fallback>
                <p:oleObj name="Equation" r:id="rId5" imgW="4064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766340" y="1336975"/>
                        <a:ext cx="920750" cy="42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337302" y="1114418"/>
          <a:ext cx="2126495" cy="811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79" name="Equation" r:id="rId7" imgW="1028700" imgH="393700" progId="Equation.3">
                  <p:embed/>
                </p:oleObj>
              </mc:Choice>
              <mc:Fallback>
                <p:oleObj name="Equation" r:id="rId7" imgW="1028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7302" y="1114418"/>
                        <a:ext cx="2126495" cy="811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83625" y="2111290"/>
            <a:ext cx="4275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The scalar exponential is defined as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051139" y="2466923"/>
          <a:ext cx="4750295" cy="954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80" name="Equation" r:id="rId9" imgW="2070100" imgH="419100" progId="Equation.DSMT4">
                  <p:embed/>
                </p:oleObj>
              </mc:Choice>
              <mc:Fallback>
                <p:oleObj name="Equation" r:id="rId9" imgW="20701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51139" y="2466923"/>
                        <a:ext cx="4750295" cy="954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2691816" y="1365967"/>
            <a:ext cx="6981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charset="0"/>
              </a:rPr>
              <a:t>and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11494" y="3446429"/>
            <a:ext cx="52870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The matrix exponential is similarly defined as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1036638" y="3846515"/>
          <a:ext cx="5068887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81" name="Equation" r:id="rId11" imgW="2209800" imgH="419100" progId="Equation.3">
                  <p:embed/>
                </p:oleObj>
              </mc:Choice>
              <mc:Fallback>
                <p:oleObj name="Equation" r:id="rId11" imgW="2209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36638" y="3846515"/>
                        <a:ext cx="5068887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1079501" y="5562600"/>
          <a:ext cx="6291263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482" name="Equation" r:id="rId13" imgW="2743200" imgH="444500" progId="Equation.3">
                  <p:embed/>
                </p:oleObj>
              </mc:Choice>
              <mc:Fallback>
                <p:oleObj name="Equation" r:id="rId13" imgW="27432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79501" y="5562600"/>
                        <a:ext cx="6291263" cy="1011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337300" y="5019641"/>
            <a:ext cx="7532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By also including </a:t>
            </a:r>
            <a:r>
              <a:rPr lang="en-US" sz="2000" dirty="0">
                <a:latin typeface="Arial" charset="0"/>
              </a:rPr>
              <a:t>the time term we therefore </a:t>
            </a:r>
            <a:r>
              <a:rPr lang="en-US" sz="2000" dirty="0" smtClean="0">
                <a:latin typeface="Arial" charset="0"/>
              </a:rPr>
              <a:t>have the expression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16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3" grpId="0"/>
      <p:bldP spid="25" grpId="0"/>
      <p:bldP spid="26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Checking properties of the matrix exponential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2242" y="792222"/>
            <a:ext cx="5969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The matrix exponential has the following properties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429004" y="1192335"/>
          <a:ext cx="47212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01" name="Equation" r:id="rId3" imgW="2057400" imgH="419100" progId="Equation.DSMT4">
                  <p:embed/>
                </p:oleObj>
              </mc:Choice>
              <mc:Fallback>
                <p:oleObj name="Equation" r:id="rId3" imgW="2057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004" y="1192335"/>
                        <a:ext cx="4721225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37696" y="2546350"/>
          <a:ext cx="7532310" cy="1153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02" name="Equation" r:id="rId5" imgW="3365500" imgH="520700" progId="Equation.DSMT4">
                  <p:embed/>
                </p:oleObj>
              </mc:Choice>
              <mc:Fallback>
                <p:oleObj name="Equation" r:id="rId5" imgW="3365500" imgH="520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7696" y="2546350"/>
                        <a:ext cx="7532310" cy="11539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380416" y="1461233"/>
          <a:ext cx="1341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03" name="Equation" r:id="rId7" imgW="584200" imgH="203200" progId="Equation.DSMT4">
                  <p:embed/>
                </p:oleObj>
              </mc:Choice>
              <mc:Fallback>
                <p:oleObj name="Equation" r:id="rId7" imgW="5842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80416" y="1461233"/>
                        <a:ext cx="1341438" cy="461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309813" y="3578225"/>
          <a:ext cx="65151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04" name="Equation" r:id="rId9" imgW="2984500" imgH="444500" progId="Equation.3">
                  <p:embed/>
                </p:oleObj>
              </mc:Choice>
              <mc:Fallback>
                <p:oleObj name="Equation" r:id="rId9" imgW="2984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09813" y="3578225"/>
                        <a:ext cx="6515100" cy="960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417891" y="2146420"/>
            <a:ext cx="60197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The differential of the matrix exponential is given by</a:t>
            </a: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2417774" y="4727612"/>
          <a:ext cx="5464908" cy="990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05" name="Equation" r:id="rId11" imgW="2844800" imgH="520700" progId="Equation.3">
                  <p:embed/>
                </p:oleObj>
              </mc:Choice>
              <mc:Fallback>
                <p:oleObj name="Equation" r:id="rId11" imgW="28448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17774" y="4727612"/>
                        <a:ext cx="5464908" cy="990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137697" y="5718209"/>
          <a:ext cx="276701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3506" name="Equation" r:id="rId13" imgW="1206500" imgH="393700" progId="Equation.DSMT4">
                  <p:embed/>
                </p:oleObj>
              </mc:Choice>
              <mc:Fallback>
                <p:oleObj name="Equation" r:id="rId13" imgW="1206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37697" y="5718209"/>
                        <a:ext cx="2767013" cy="893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12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Checking properties of the matrix exponential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2242" y="792222"/>
            <a:ext cx="4442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Therefore the solution of the equation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577091"/>
              </p:ext>
            </p:extLst>
          </p:nvPr>
        </p:nvGraphicFramePr>
        <p:xfrm>
          <a:off x="331921" y="1512634"/>
          <a:ext cx="2803376" cy="409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399" name="Equation" r:id="rId3" imgW="1397000" imgH="228600" progId="Equation.3">
                  <p:embed/>
                </p:oleObj>
              </mc:Choice>
              <mc:Fallback>
                <p:oleObj name="Equation" r:id="rId3" imgW="139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21" y="1512634"/>
                        <a:ext cx="2803376" cy="409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72242" y="2439790"/>
            <a:ext cx="56837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in the absence of </a:t>
            </a:r>
            <a:r>
              <a:rPr lang="en-US" sz="2000" dirty="0" smtClean="0">
                <a:latin typeface="Arial" charset="0"/>
              </a:rPr>
              <a:t>input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437240"/>
              </p:ext>
            </p:extLst>
          </p:nvPr>
        </p:nvGraphicFramePr>
        <p:xfrm>
          <a:off x="577042" y="4440058"/>
          <a:ext cx="23606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400" name="Equation" r:id="rId5" imgW="1028700" imgH="215900" progId="Equation.3">
                  <p:embed/>
                </p:oleObj>
              </mc:Choice>
              <mc:Fallback>
                <p:oleObj name="Equation" r:id="rId5" imgW="1028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042" y="4440058"/>
                        <a:ext cx="2360612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87420" y="5182666"/>
            <a:ext cx="6515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Where the state transition matrix </a:t>
            </a:r>
            <a:r>
              <a:rPr lang="en-US" sz="2000" smtClean="0">
                <a:latin typeface="Arial" charset="0"/>
              </a:rPr>
              <a:t>is written as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695599"/>
              </p:ext>
            </p:extLst>
          </p:nvPr>
        </p:nvGraphicFramePr>
        <p:xfrm>
          <a:off x="821115" y="5773803"/>
          <a:ext cx="15732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401" name="Equation" r:id="rId7" imgW="685800" imgH="266700" progId="Equation.DSMT4">
                  <p:embed/>
                </p:oleObj>
              </mc:Choice>
              <mc:Fallback>
                <p:oleObj name="Equation" r:id="rId7" imgW="685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1115" y="5773803"/>
                        <a:ext cx="1573212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27906" y="3833126"/>
            <a:ext cx="29073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Which can be written as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559428"/>
              </p:ext>
            </p:extLst>
          </p:nvPr>
        </p:nvGraphicFramePr>
        <p:xfrm>
          <a:off x="708025" y="3089275"/>
          <a:ext cx="20970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4402" name="Equation" r:id="rId9" imgW="914400" imgH="228600" progId="Equation.DSMT4">
                  <p:embed/>
                </p:oleObj>
              </mc:Choice>
              <mc:Fallback>
                <p:oleObj name="Equation" r:id="rId9" imgW="914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8025" y="3089275"/>
                        <a:ext cx="2097088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03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12" grpId="0"/>
      <p:bldP spid="16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1: system output with no input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6258" y="647206"/>
            <a:ext cx="5282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Consider the system with the state equations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46102" y="1062042"/>
          <a:ext cx="1706563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441" name="Equation" r:id="rId3" imgW="825500" imgH="444500" progId="Equation.DSMT4">
                  <p:embed/>
                </p:oleObj>
              </mc:Choice>
              <mc:Fallback>
                <p:oleObj name="Equation" r:id="rId3" imgW="825500" imgH="444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6102" y="1062042"/>
                        <a:ext cx="1706563" cy="915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546100" y="1978029"/>
            <a:ext cx="2651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With initial conditions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703265" y="2555875"/>
          <a:ext cx="12334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442" name="Equation" r:id="rId5" imgW="596900" imgH="444500" progId="Equation.3">
                  <p:embed/>
                </p:oleObj>
              </mc:Choice>
              <mc:Fallback>
                <p:oleObj name="Equation" r:id="rId5" imgW="596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265" y="2555875"/>
                        <a:ext cx="1233487" cy="91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66258" y="3487680"/>
            <a:ext cx="5679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First we write down the equations in matrix  form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66259" y="4008608"/>
          <a:ext cx="5014913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443" name="Equation" r:id="rId7" imgW="2425700" imgH="558800" progId="Equation.3">
                  <p:embed/>
                </p:oleObj>
              </mc:Choice>
              <mc:Fallback>
                <p:oleObj name="Equation" r:id="rId7" imgW="2425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6259" y="4008608"/>
                        <a:ext cx="5014913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163639" y="5837239"/>
          <a:ext cx="2178050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5444" name="Equation" r:id="rId9" imgW="1054100" imgH="495300" progId="Equation.DSMT4">
                  <p:embed/>
                </p:oleObj>
              </mc:Choice>
              <mc:Fallback>
                <p:oleObj name="Equation" r:id="rId9" imgW="10541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63639" y="5837239"/>
                        <a:ext cx="2178050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301142" y="5182833"/>
            <a:ext cx="48676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Therefore the system matrix A is given by</a:t>
            </a:r>
          </a:p>
        </p:txBody>
      </p:sp>
    </p:spTree>
    <p:extLst>
      <p:ext uri="{BB962C8B-B14F-4D97-AF65-F5344CB8AC3E}">
        <p14:creationId xmlns:p14="http://schemas.microsoft.com/office/powerpoint/2010/main" val="52716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163638" y="1072939"/>
          <a:ext cx="2178050" cy="1020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411" name="Equation" r:id="rId3" imgW="1054100" imgH="495300" progId="Equation.DSMT4">
                  <p:embed/>
                </p:oleObj>
              </mc:Choice>
              <mc:Fallback>
                <p:oleObj name="Equation" r:id="rId3" imgW="10541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3638" y="1072939"/>
                        <a:ext cx="2178050" cy="1020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01142" y="613773"/>
            <a:ext cx="2930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Given the system matrix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1</a:t>
            </a:r>
            <a:r>
              <a:rPr lang="en-US" sz="3200" b="1" dirty="0">
                <a:latin typeface="Arial" charset="0"/>
              </a:rPr>
              <a:t>: system output with no input</a:t>
            </a:r>
          </a:p>
        </p:txBody>
      </p:sp>
      <p:sp>
        <p:nvSpPr>
          <p:cNvPr id="5" name="Rectangle 4"/>
          <p:cNvSpPr/>
          <p:nvPr/>
        </p:nvSpPr>
        <p:spPr>
          <a:xfrm>
            <a:off x="301142" y="2105403"/>
            <a:ext cx="5950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This leads to the state transition </a:t>
            </a:r>
            <a:r>
              <a:rPr lang="en-US" sz="2000" dirty="0" smtClean="0">
                <a:latin typeface="Arial" charset="0"/>
              </a:rPr>
              <a:t>matrix expression </a:t>
            </a:r>
            <a:endParaRPr lang="en-US" sz="2000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964" y="3680125"/>
            <a:ext cx="4915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Since the matrix </a:t>
            </a:r>
            <a:r>
              <a:rPr lang="en-US" sz="2000" dirty="0">
                <a:latin typeface="Arial" charset="0"/>
              </a:rPr>
              <a:t>exponential is </a:t>
            </a:r>
            <a:r>
              <a:rPr lang="en-US" sz="2000" dirty="0" smtClean="0">
                <a:latin typeface="Arial" charset="0"/>
              </a:rPr>
              <a:t>defined </a:t>
            </a:r>
            <a:r>
              <a:rPr lang="en-US" sz="2000" dirty="0">
                <a:latin typeface="Arial" charset="0"/>
              </a:rPr>
              <a:t>as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61964" y="4458496"/>
          <a:ext cx="59690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412" name="Equation" r:id="rId5" imgW="2603500" imgH="419100" progId="Equation.DSMT4">
                  <p:embed/>
                </p:oleObj>
              </mc:Choice>
              <mc:Fallback>
                <p:oleObj name="Equation" r:id="rId5" imgW="26035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964" y="4458496"/>
                        <a:ext cx="5969000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679451" y="2766187"/>
          <a:ext cx="15732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6413" name="Equation" r:id="rId7" imgW="685800" imgH="266700" progId="Equation.DSMT4">
                  <p:embed/>
                </p:oleObj>
              </mc:Choice>
              <mc:Fallback>
                <p:oleObj name="Equation" r:id="rId7" imgW="685800" imgH="266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9451" y="2766187"/>
                        <a:ext cx="1573212" cy="608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61965" y="5777504"/>
            <a:ext cx="8509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To evaluate it we first need to calculate the terms so we can form the sum 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9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36796" y="3259670"/>
          <a:ext cx="3884613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597" name="Equation" r:id="rId3" imgW="1879600" imgH="482600" progId="Equation.3">
                  <p:embed/>
                </p:oleObj>
              </mc:Choice>
              <mc:Fallback>
                <p:oleObj name="Equation" r:id="rId3" imgW="18796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6796" y="3259670"/>
                        <a:ext cx="3884613" cy="995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1</a:t>
            </a:r>
            <a:r>
              <a:rPr lang="en-US" sz="3200" b="1" dirty="0">
                <a:latin typeface="Arial" charset="0"/>
              </a:rPr>
              <a:t>: system output with no input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561214" y="3247766"/>
          <a:ext cx="1731962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598" name="Equation" r:id="rId5" imgW="838200" imgH="495300" progId="Equation.DSMT4">
                  <p:embed/>
                </p:oleObj>
              </mc:Choice>
              <mc:Fallback>
                <p:oleObj name="Equation" r:id="rId5" imgW="8382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61214" y="3247766"/>
                        <a:ext cx="1731962" cy="1019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36795" y="4584439"/>
          <a:ext cx="3727450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599" name="Equation" r:id="rId7" imgW="1803400" imgH="495300" progId="Equation.DSMT4">
                  <p:embed/>
                </p:oleObj>
              </mc:Choice>
              <mc:Fallback>
                <p:oleObj name="Equation" r:id="rId7" imgW="18034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6795" y="4584439"/>
                        <a:ext cx="3727450" cy="1020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561215" y="4584441"/>
          <a:ext cx="1889125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600" name="Equation" r:id="rId9" imgW="914400" imgH="482600" progId="Equation.3">
                  <p:embed/>
                </p:oleObj>
              </mc:Choice>
              <mc:Fallback>
                <p:oleObj name="Equation" r:id="rId9" imgW="9144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61215" y="4584441"/>
                        <a:ext cx="1889125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15925" y="836613"/>
          <a:ext cx="1811338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601" name="Equation" r:id="rId11" imgW="876300" imgH="495300" progId="Equation.DSMT4">
                  <p:embed/>
                </p:oleObj>
              </mc:Choice>
              <mc:Fallback>
                <p:oleObj name="Equation" r:id="rId11" imgW="8763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5925" y="836613"/>
                        <a:ext cx="1811338" cy="102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36550" y="2016127"/>
          <a:ext cx="21780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602" name="Equation" r:id="rId13" imgW="1054100" imgH="482600" progId="Equation.3">
                  <p:embed/>
                </p:oleObj>
              </mc:Choice>
              <mc:Fallback>
                <p:oleObj name="Equation" r:id="rId13" imgW="1054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6550" y="2016127"/>
                        <a:ext cx="2178050" cy="993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28625" y="5976669"/>
            <a:ext cx="16658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And so on </a:t>
            </a:r>
            <a:r>
              <a:rPr lang="mr-IN" sz="2000" dirty="0" smtClean="0">
                <a:latin typeface="Arial" charset="0"/>
              </a:rPr>
              <a:t>…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2824693" y="1070236"/>
            <a:ext cx="1778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latin typeface="Arial" charset="0"/>
              </a:rPr>
              <a:t>Identity matrix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2977092" y="2238636"/>
            <a:ext cx="1806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latin typeface="Arial" charset="0"/>
              </a:rPr>
              <a:t>System matrix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6833660" y="3555202"/>
            <a:ext cx="23103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 charset="0"/>
              </a:rPr>
              <a:t>Squared system matrix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6833660" y="4733395"/>
            <a:ext cx="23103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Arial" charset="0"/>
              </a:rPr>
              <a:t>Cubed </a:t>
            </a:r>
          </a:p>
          <a:p>
            <a:r>
              <a:rPr lang="en-GB" sz="2000" dirty="0" smtClean="0">
                <a:latin typeface="Arial" charset="0"/>
              </a:rPr>
              <a:t>system matrix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321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2254" y="609610"/>
            <a:ext cx="88716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The linearized differential equation describing the inverted pendulum is given by</a:t>
            </a:r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790575" y="1009652"/>
          <a:ext cx="4738688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quation" r:id="rId3" imgW="2387600" imgH="431800" progId="Equation.3">
                  <p:embed/>
                </p:oleObj>
              </mc:Choice>
              <mc:Fallback>
                <p:oleObj name="Equation" r:id="rId3" imgW="2387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0575" y="1009652"/>
                        <a:ext cx="4738688" cy="855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" y="3166220"/>
            <a:ext cx="51129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latin typeface="Arial"/>
                <a:cs typeface="Arial"/>
              </a:rPr>
              <a:t>Where:</a:t>
            </a:r>
          </a:p>
          <a:p>
            <a:pPr algn="l"/>
            <a:r>
              <a:rPr lang="en-US" dirty="0" smtClean="0">
                <a:latin typeface="Arial"/>
                <a:cs typeface="Arial"/>
              </a:rPr>
              <a:t>The </a:t>
            </a:r>
            <a:r>
              <a:rPr lang="en-US" dirty="0">
                <a:latin typeface="Arial"/>
                <a:cs typeface="Arial"/>
              </a:rPr>
              <a:t>angle to the vertical is denoted by </a:t>
            </a:r>
            <a:r>
              <a:rPr lang="en-US" dirty="0" err="1" smtClean="0">
                <a:latin typeface="Arial"/>
                <a:cs typeface="Arial"/>
              </a:rPr>
              <a:t>θ</a:t>
            </a:r>
            <a:endParaRPr lang="en-US" dirty="0">
              <a:latin typeface="Arial"/>
              <a:cs typeface="Arial"/>
            </a:endParaRPr>
          </a:p>
          <a:p>
            <a:pPr algn="l"/>
            <a:r>
              <a:rPr lang="en-US" dirty="0">
                <a:latin typeface="Arial"/>
                <a:cs typeface="Arial"/>
              </a:rPr>
              <a:t>The coefficient of viciously is denoted by </a:t>
            </a:r>
            <a:r>
              <a:rPr lang="en-US" dirty="0" smtClean="0">
                <a:latin typeface="Arial"/>
                <a:cs typeface="Arial"/>
              </a:rPr>
              <a:t>μ</a:t>
            </a:r>
            <a:endParaRPr lang="en-GB" dirty="0" smtClean="0">
              <a:latin typeface="Arial"/>
              <a:cs typeface="Arial"/>
            </a:endParaRPr>
          </a:p>
          <a:p>
            <a:pPr algn="l"/>
            <a:r>
              <a:rPr lang="en-GB" dirty="0" smtClean="0">
                <a:latin typeface="Arial"/>
                <a:cs typeface="Arial"/>
              </a:rPr>
              <a:t>The mass of the pendulum is denoted by m</a:t>
            </a:r>
          </a:p>
          <a:p>
            <a:pPr algn="l"/>
            <a:r>
              <a:rPr lang="en-US" dirty="0">
                <a:latin typeface="Arial"/>
                <a:cs typeface="Arial"/>
              </a:rPr>
              <a:t>The moment of inertial of the </a:t>
            </a:r>
            <a:r>
              <a:rPr lang="en-US" dirty="0" smtClean="0">
                <a:latin typeface="Arial"/>
                <a:cs typeface="Arial"/>
              </a:rPr>
              <a:t>rod </a:t>
            </a:r>
            <a:r>
              <a:rPr lang="en-US" dirty="0">
                <a:latin typeface="Arial"/>
                <a:cs typeface="Arial"/>
              </a:rPr>
              <a:t>about the center of mass is denoted by </a:t>
            </a:r>
            <a:r>
              <a:rPr lang="en-US" dirty="0" smtClean="0">
                <a:latin typeface="Arial"/>
                <a:cs typeface="Arial"/>
              </a:rPr>
              <a:t>I</a:t>
            </a:r>
            <a:endParaRPr lang="en-GB" dirty="0" smtClean="0">
              <a:latin typeface="Arial"/>
              <a:cs typeface="Arial"/>
            </a:endParaRPr>
          </a:p>
          <a:p>
            <a:pPr algn="l"/>
            <a:r>
              <a:rPr lang="en-GB" dirty="0" smtClean="0">
                <a:latin typeface="Arial"/>
                <a:cs typeface="Arial"/>
              </a:rPr>
              <a:t>The length to the centre of mass is denoted by </a:t>
            </a:r>
            <a:r>
              <a:rPr lang="en-GB" i="1" dirty="0" smtClean="0">
                <a:latin typeface="Arial"/>
                <a:cs typeface="Arial"/>
              </a:rPr>
              <a:t>l</a:t>
            </a:r>
          </a:p>
          <a:p>
            <a:pPr algn="l"/>
            <a:r>
              <a:rPr lang="en-GB" dirty="0" smtClean="0">
                <a:latin typeface="Arial"/>
                <a:cs typeface="Arial"/>
              </a:rPr>
              <a:t>The displacement of the pivot is given by </a:t>
            </a:r>
            <a:r>
              <a:rPr lang="en-GB" dirty="0" err="1" smtClean="0">
                <a:latin typeface="Arial"/>
                <a:cs typeface="Arial"/>
              </a:rPr>
              <a:t>x</a:t>
            </a:r>
            <a:r>
              <a:rPr lang="en-GB" baseline="-25000" dirty="0" err="1" smtClean="0">
                <a:latin typeface="Arial"/>
                <a:cs typeface="Arial"/>
              </a:rPr>
              <a:t>p</a:t>
            </a:r>
            <a:endParaRPr lang="en-GB" baseline="-25000" dirty="0" smtClean="0">
              <a:latin typeface="Arial"/>
              <a:cs typeface="Arial"/>
            </a:endParaRPr>
          </a:p>
        </p:txBody>
      </p:sp>
      <p:pic>
        <p:nvPicPr>
          <p:cNvPr id="9" name="Picture 8" descr="HD:Users:ihoward:Documents:private:MyWork:Papers and Presentations:papers in progress:Inverted pendulum:cart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93131" y="2324449"/>
            <a:ext cx="3878548" cy="32989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I</a:t>
            </a:r>
            <a:r>
              <a:rPr lang="en-US" sz="3200" b="1" dirty="0" smtClean="0">
                <a:latin typeface="Arial" charset="0"/>
              </a:rPr>
              <a:t>nverted </a:t>
            </a:r>
            <a:r>
              <a:rPr lang="en-US" sz="3200" b="1" dirty="0">
                <a:latin typeface="Arial" charset="0"/>
              </a:rPr>
              <a:t>pendulum state space </a:t>
            </a:r>
            <a:r>
              <a:rPr lang="en-US" sz="3200" b="1" dirty="0" smtClean="0">
                <a:latin typeface="Arial" charset="0"/>
              </a:rPr>
              <a:t>acceleration control</a:t>
            </a:r>
            <a:endParaRPr lang="en-US" sz="3200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1</a:t>
            </a:r>
            <a:r>
              <a:rPr lang="en-US" sz="3200" b="1" dirty="0">
                <a:latin typeface="Arial" charset="0"/>
              </a:rPr>
              <a:t>: system output with no input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8504" y="1490663"/>
          <a:ext cx="7164387" cy="225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405" name="Equation" r:id="rId3" imgW="3124200" imgH="990600" progId="Equation.3">
                  <p:embed/>
                </p:oleObj>
              </mc:Choice>
              <mc:Fallback>
                <p:oleObj name="Equation" r:id="rId3" imgW="31242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504" y="1490663"/>
                        <a:ext cx="7164387" cy="2254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61963" y="782171"/>
            <a:ext cx="3203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Substituting in these terms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38504" y="4040190"/>
          <a:ext cx="8594725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8406" name="Equation" r:id="rId5" imgW="3746500" imgH="1066800" progId="Equation.DSMT4">
                  <p:embed/>
                </p:oleObj>
              </mc:Choice>
              <mc:Fallback>
                <p:oleObj name="Equation" r:id="rId5" imgW="3746500" imgH="1066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8504" y="4040190"/>
                        <a:ext cx="8594725" cy="2428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81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1</a:t>
            </a:r>
            <a:r>
              <a:rPr lang="en-US" sz="3200" b="1" dirty="0">
                <a:latin typeface="Arial" charset="0"/>
              </a:rPr>
              <a:t>: system output with no 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1965" y="782171"/>
            <a:ext cx="22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It can be seen that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484189" y="1393825"/>
          <a:ext cx="3932237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537" name="Equation" r:id="rId3" imgW="1714500" imgH="419100" progId="Equation.3">
                  <p:embed/>
                </p:oleObj>
              </mc:Choice>
              <mc:Fallback>
                <p:oleObj name="Equation" r:id="rId3" imgW="1714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189" y="1393825"/>
                        <a:ext cx="3932237" cy="9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461964" y="3641725"/>
          <a:ext cx="4513263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538" name="Equation" r:id="rId5" imgW="1968500" imgH="419100" progId="Equation.DSMT4">
                  <p:embed/>
                </p:oleObj>
              </mc:Choice>
              <mc:Fallback>
                <p:oleObj name="Equation" r:id="rId5" imgW="19685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1964" y="3641725"/>
                        <a:ext cx="4513263" cy="9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84189" y="2500315"/>
          <a:ext cx="3233737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539" name="Equation" r:id="rId7" imgW="1409700" imgH="419100" progId="Equation.DSMT4">
                  <p:embed/>
                </p:oleObj>
              </mc:Choice>
              <mc:Fallback>
                <p:oleObj name="Equation" r:id="rId7" imgW="14097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189" y="2500315"/>
                        <a:ext cx="3233737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25451" y="5084765"/>
          <a:ext cx="3990975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9540" name="Equation" r:id="rId9" imgW="1739900" imgH="533400" progId="Equation.3">
                  <p:embed/>
                </p:oleObj>
              </mc:Choice>
              <mc:Fallback>
                <p:oleObj name="Equation" r:id="rId9" imgW="1739900" imgH="533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5451" y="5084765"/>
                        <a:ext cx="3990975" cy="1214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287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1</a:t>
            </a:r>
            <a:r>
              <a:rPr lang="en-US" sz="3200" b="1" dirty="0">
                <a:latin typeface="Arial" charset="0"/>
              </a:rPr>
              <a:t>: system output with no input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2156" y="2157322"/>
            <a:ext cx="69830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homogeneous response to initial conditions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515311" y="952107"/>
          <a:ext cx="45720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31" name="Equation" r:id="rId3" imgW="1993900" imgH="533400" progId="Equation.DSMT4">
                  <p:embed/>
                </p:oleObj>
              </mc:Choice>
              <mc:Fallback>
                <p:oleObj name="Equation" r:id="rId3" imgW="1993900" imgH="533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5311" y="952107"/>
                        <a:ext cx="4572000" cy="1214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290123" y="609602"/>
            <a:ext cx="6131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So from our expression for the state transition matrix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394034" y="2618987"/>
          <a:ext cx="23606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32" name="Equation" r:id="rId5" imgW="1028700" imgH="215900" progId="Equation.3">
                  <p:embed/>
                </p:oleObj>
              </mc:Choice>
              <mc:Fallback>
                <p:oleObj name="Equation" r:id="rId5" imgW="1028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4034" y="2618987"/>
                        <a:ext cx="2360612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12156" y="3111112"/>
          <a:ext cx="5564188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33" name="Equation" r:id="rId7" imgW="2425700" imgH="558800" progId="Equation.3">
                  <p:embed/>
                </p:oleObj>
              </mc:Choice>
              <mc:Fallback>
                <p:oleObj name="Equation" r:id="rId7" imgW="24257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2156" y="3111112"/>
                        <a:ext cx="5564188" cy="127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103521" y="4874821"/>
          <a:ext cx="265112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34" name="Equation" r:id="rId9" imgW="1155700" imgH="228600" progId="Equation.DSMT4">
                  <p:embed/>
                </p:oleObj>
              </mc:Choice>
              <mc:Fallback>
                <p:oleObj name="Equation" r:id="rId9" imgW="11557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3521" y="4874821"/>
                        <a:ext cx="2651125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6655614" y="3286303"/>
            <a:ext cx="22845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With initial conditions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6934989" y="4148675"/>
          <a:ext cx="1233487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35" name="Equation" r:id="rId11" imgW="596900" imgH="444500" progId="Equation.3">
                  <p:embed/>
                </p:oleObj>
              </mc:Choice>
              <mc:Fallback>
                <p:oleObj name="Equation" r:id="rId11" imgW="5969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4989" y="4148675"/>
                        <a:ext cx="1233487" cy="915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2847182" y="4875213"/>
          <a:ext cx="12811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36" name="Equation" r:id="rId13" imgW="558800" imgH="228600" progId="Equation.3">
                  <p:embed/>
                </p:oleObj>
              </mc:Choice>
              <mc:Fallback>
                <p:oleObj name="Equation" r:id="rId13" imgW="558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47182" y="4875213"/>
                        <a:ext cx="1281112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196506" y="5569355"/>
          <a:ext cx="5126038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37" name="Equation" r:id="rId15" imgW="2235200" imgH="279400" progId="Equation.DSMT4">
                  <p:embed/>
                </p:oleObj>
              </mc:Choice>
              <mc:Fallback>
                <p:oleObj name="Equation" r:id="rId15" imgW="2235200" imgH="279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6506" y="5569355"/>
                        <a:ext cx="5126038" cy="636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5492744" y="5569353"/>
          <a:ext cx="2884488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38" name="Equation" r:id="rId17" imgW="1257300" imgH="279400" progId="Equation.3">
                  <p:embed/>
                </p:oleObj>
              </mc:Choice>
              <mc:Fallback>
                <p:oleObj name="Equation" r:id="rId17" imgW="12573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92744" y="5569353"/>
                        <a:ext cx="2884488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5797371" y="6205943"/>
          <a:ext cx="19224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0839" name="Equation" r:id="rId19" imgW="838200" imgH="190500" progId="Equation.DSMT4">
                  <p:embed/>
                </p:oleObj>
              </mc:Choice>
              <mc:Fallback>
                <p:oleObj name="Equation" r:id="rId19" imgW="8382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797371" y="6205943"/>
                        <a:ext cx="1922462" cy="434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833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590289" y="3601315"/>
          <a:ext cx="2098675" cy="1150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1" name="Equation" r:id="rId3" imgW="1016000" imgH="558800" progId="Equation.3">
                  <p:embed/>
                </p:oleObj>
              </mc:Choice>
              <mc:Fallback>
                <p:oleObj name="Equation" r:id="rId3" imgW="1016000" imgH="558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0289" y="3601315"/>
                        <a:ext cx="2098675" cy="1150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01142" y="613773"/>
            <a:ext cx="5381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Given </a:t>
            </a:r>
            <a:r>
              <a:rPr lang="en-US" sz="2000" dirty="0" smtClean="0">
                <a:latin typeface="Arial" charset="0"/>
              </a:rPr>
              <a:t>a system with a diagonal system </a:t>
            </a:r>
            <a:r>
              <a:rPr lang="en-US" sz="2000" dirty="0">
                <a:latin typeface="Arial" charset="0"/>
              </a:rPr>
              <a:t>matrix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2: </a:t>
            </a:r>
            <a:r>
              <a:rPr lang="en-US" sz="3200" b="1" dirty="0">
                <a:latin typeface="Arial" charset="0"/>
              </a:rPr>
              <a:t>system output with no 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590289" y="5178641"/>
            <a:ext cx="5364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We calculate the matrix exponential as before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590289" y="5572128"/>
          <a:ext cx="59690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2" name="Equation" r:id="rId5" imgW="2603500" imgH="419100" progId="Equation.DSMT4">
                  <p:embed/>
                </p:oleObj>
              </mc:Choice>
              <mc:Fallback>
                <p:oleObj name="Equation" r:id="rId5" imgW="26035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0289" y="5572128"/>
                        <a:ext cx="5969000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90288" y="1243686"/>
          <a:ext cx="493712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3" name="Equation" r:id="rId7" imgW="2387600" imgH="571500" progId="Equation.DSMT4">
                  <p:embed/>
                </p:oleObj>
              </mc:Choice>
              <mc:Fallback>
                <p:oleObj name="Equation" r:id="rId7" imgW="23876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288" y="1243686"/>
                        <a:ext cx="4937125" cy="1177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01142" y="2892674"/>
            <a:ext cx="32720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Where the system matrix is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90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401638" y="3168651"/>
          <a:ext cx="3752850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17" name="Equation" r:id="rId3" imgW="1816100" imgH="571500" progId="Equation.DSMT4">
                  <p:embed/>
                </p:oleObj>
              </mc:Choice>
              <mc:Fallback>
                <p:oleObj name="Equation" r:id="rId3" imgW="18161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1638" y="3168651"/>
                        <a:ext cx="3752850" cy="1179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2</a:t>
            </a:r>
            <a:r>
              <a:rPr lang="en-US" sz="3200" b="1" dirty="0">
                <a:latin typeface="Arial" charset="0"/>
              </a:rPr>
              <a:t>: system output with no input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470401" y="3130552"/>
          <a:ext cx="1914525" cy="1254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18" name="Equation" r:id="rId5" imgW="927100" imgH="609600" progId="Equation.3">
                  <p:embed/>
                </p:oleObj>
              </mc:Choice>
              <mc:Fallback>
                <p:oleObj name="Equation" r:id="rId5" imgW="9271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70401" y="3130552"/>
                        <a:ext cx="1914525" cy="1254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96863" y="4467225"/>
          <a:ext cx="3805237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19" name="Equation" r:id="rId7" imgW="1841500" imgH="609600" progId="Equation.3">
                  <p:embed/>
                </p:oleObj>
              </mc:Choice>
              <mc:Fallback>
                <p:oleObj name="Equation" r:id="rId7" imgW="18415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6863" y="4467225"/>
                        <a:ext cx="3805237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4495801" y="4471987"/>
          <a:ext cx="1889125" cy="125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20" name="Equation" r:id="rId9" imgW="914400" imgH="609600" progId="Equation.DSMT4">
                  <p:embed/>
                </p:oleObj>
              </mc:Choice>
              <mc:Fallback>
                <p:oleObj name="Equation" r:id="rId9" imgW="914400" imgH="60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5801" y="4471987"/>
                        <a:ext cx="1889125" cy="1252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15925" y="836613"/>
          <a:ext cx="1811338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21" name="Equation" r:id="rId11" imgW="876300" imgH="495300" progId="Equation.DSMT4">
                  <p:embed/>
                </p:oleObj>
              </mc:Choice>
              <mc:Fallback>
                <p:oleObj name="Equation" r:id="rId11" imgW="8763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5925" y="836613"/>
                        <a:ext cx="1811338" cy="1022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28625" y="5976669"/>
            <a:ext cx="1925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charset="0"/>
              </a:rPr>
              <a:t>And so on </a:t>
            </a:r>
            <a:r>
              <a:rPr lang="mr-IN" sz="2400" dirty="0" smtClean="0">
                <a:latin typeface="Arial" charset="0"/>
              </a:rPr>
              <a:t>…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2824693" y="1070236"/>
            <a:ext cx="21003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Arial" charset="0"/>
              </a:rPr>
              <a:t>Identity matrix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2977092" y="2238636"/>
            <a:ext cx="2134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latin typeface="Arial" charset="0"/>
              </a:rPr>
              <a:t>System matrix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6833660" y="3555202"/>
            <a:ext cx="23103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 charset="0"/>
              </a:rPr>
              <a:t>Squared system matrix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833660" y="4733395"/>
            <a:ext cx="23103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latin typeface="Arial" charset="0"/>
              </a:rPr>
              <a:t>Cubed </a:t>
            </a:r>
          </a:p>
          <a:p>
            <a:r>
              <a:rPr lang="en-GB" sz="2400" dirty="0" smtClean="0">
                <a:latin typeface="Arial" charset="0"/>
              </a:rPr>
              <a:t>system matrix</a:t>
            </a:r>
            <a:endParaRPr lang="en-US" sz="2400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415926" y="1846265"/>
          <a:ext cx="2098675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722" name="Equation" r:id="rId13" imgW="1016000" imgH="571500" progId="Equation.DSMT4">
                  <p:embed/>
                </p:oleObj>
              </mc:Choice>
              <mc:Fallback>
                <p:oleObj name="Equation" r:id="rId13" imgW="10160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5926" y="1846265"/>
                        <a:ext cx="2098675" cy="1176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638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2</a:t>
            </a:r>
            <a:r>
              <a:rPr lang="en-US" sz="3200" b="1" dirty="0">
                <a:latin typeface="Arial" charset="0"/>
              </a:rPr>
              <a:t>: system output with no input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379414" y="1217615"/>
          <a:ext cx="7280275" cy="280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25" name="Equation" r:id="rId3" imgW="3175000" imgH="1231900" progId="Equation.DSMT4">
                  <p:embed/>
                </p:oleObj>
              </mc:Choice>
              <mc:Fallback>
                <p:oleObj name="Equation" r:id="rId3" imgW="3175000" imgH="1231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9414" y="1217615"/>
                        <a:ext cx="7280275" cy="280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461963" y="782171"/>
            <a:ext cx="32031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Substituting in these terms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60568" y="4340089"/>
          <a:ext cx="8883432" cy="20460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26" name="Equation" r:id="rId5" imgW="4597400" imgH="1066800" progId="Equation.3">
                  <p:embed/>
                </p:oleObj>
              </mc:Choice>
              <mc:Fallback>
                <p:oleObj name="Equation" r:id="rId5" imgW="4597400" imgH="1066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0568" y="4340089"/>
                        <a:ext cx="8883432" cy="20460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067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Example system output in case of no input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965" y="782171"/>
            <a:ext cx="2289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It can be seen that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93402" y="1429106"/>
          <a:ext cx="4573588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819" name="Equation" r:id="rId3" imgW="1993900" imgH="419100" progId="Equation.DSMT4">
                  <p:embed/>
                </p:oleObj>
              </mc:Choice>
              <mc:Fallback>
                <p:oleObj name="Equation" r:id="rId3" imgW="19939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402" y="1429106"/>
                        <a:ext cx="4573588" cy="9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884739" y="1776415"/>
          <a:ext cx="4283075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820" name="Equation" r:id="rId5" imgW="1866900" imgH="533400" progId="Equation.DSMT4">
                  <p:embed/>
                </p:oleObj>
              </mc:Choice>
              <mc:Fallback>
                <p:oleObj name="Equation" r:id="rId5" imgW="1866900" imgH="533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84739" y="1776415"/>
                        <a:ext cx="4283075" cy="1214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93402" y="2392960"/>
          <a:ext cx="4687888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821" name="Equation" r:id="rId7" imgW="2044700" imgH="419100" progId="Equation.3">
                  <p:embed/>
                </p:oleObj>
              </mc:Choice>
              <mc:Fallback>
                <p:oleObj name="Equation" r:id="rId7" imgW="204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3402" y="2392960"/>
                        <a:ext cx="4687888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387147" y="3378631"/>
            <a:ext cx="54729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Homogeneous response to initial conditions is 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279011"/>
              </p:ext>
            </p:extLst>
          </p:nvPr>
        </p:nvGraphicFramePr>
        <p:xfrm>
          <a:off x="439738" y="4325248"/>
          <a:ext cx="2360612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822" name="Equation" r:id="rId9" imgW="1028700" imgH="215900" progId="Equation.3">
                  <p:embed/>
                </p:oleObj>
              </mc:Choice>
              <mc:Fallback>
                <p:oleObj name="Equation" r:id="rId9" imgW="1028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9738" y="4325248"/>
                        <a:ext cx="2360612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3840664" y="3840294"/>
          <a:ext cx="4865687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823" name="Equation" r:id="rId11" imgW="2120900" imgH="571500" progId="Equation.DSMT4">
                  <p:embed/>
                </p:oleObj>
              </mc:Choice>
              <mc:Fallback>
                <p:oleObj name="Equation" r:id="rId11" imgW="2120900" imgH="57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40664" y="3840294"/>
                        <a:ext cx="4865687" cy="1301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396875" y="5207000"/>
          <a:ext cx="259238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824" name="Equation" r:id="rId13" imgW="1130300" imgH="228600" progId="Equation.3">
                  <p:embed/>
                </p:oleObj>
              </mc:Choice>
              <mc:Fallback>
                <p:oleObj name="Equation" r:id="rId13" imgW="11303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6875" y="5207000"/>
                        <a:ext cx="2592388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387149" y="5959475"/>
          <a:ext cx="2708275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4825" name="Equation" r:id="rId15" imgW="1181100" imgH="228600" progId="Equation.3">
                  <p:embed/>
                </p:oleObj>
              </mc:Choice>
              <mc:Fallback>
                <p:oleObj name="Equation" r:id="rId15" imgW="1181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7149" y="5959475"/>
                        <a:ext cx="2708275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3336460" y="5727700"/>
            <a:ext cx="5047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Note that since system matrix A was diagonal outputs are now decoupled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359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S</a:t>
            </a:r>
            <a:r>
              <a:rPr lang="en-US" sz="3200" b="1" dirty="0" smtClean="0">
                <a:latin typeface="Arial" charset="0"/>
              </a:rPr>
              <a:t>ystem output with input term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901" y="609600"/>
            <a:ext cx="69012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In general for a state space system driven with an input u(t)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963235"/>
              </p:ext>
            </p:extLst>
          </p:nvPr>
        </p:nvGraphicFramePr>
        <p:xfrm>
          <a:off x="205901" y="1009710"/>
          <a:ext cx="3001963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88" name="Equation" r:id="rId3" imgW="1244600" imgH="419100" progId="Equation.DSMT4">
                  <p:embed/>
                </p:oleObj>
              </mc:Choice>
              <mc:Fallback>
                <p:oleObj name="Equation" r:id="rId3" imgW="12446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901" y="1009710"/>
                        <a:ext cx="3001963" cy="1100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118158"/>
              </p:ext>
            </p:extLst>
          </p:nvPr>
        </p:nvGraphicFramePr>
        <p:xfrm>
          <a:off x="646670" y="2725655"/>
          <a:ext cx="4198938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89" name="Equation" r:id="rId5" imgW="1828800" imgH="203200" progId="Equation.3">
                  <p:embed/>
                </p:oleObj>
              </mc:Choice>
              <mc:Fallback>
                <p:oleObj name="Equation" r:id="rId5" imgW="1828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6670" y="2725655"/>
                        <a:ext cx="4198938" cy="46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150213" y="2197148"/>
            <a:ext cx="55876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Taking Laplace transforms with initial conditions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0923561"/>
              </p:ext>
            </p:extLst>
          </p:nvPr>
        </p:nvGraphicFramePr>
        <p:xfrm>
          <a:off x="150213" y="3326407"/>
          <a:ext cx="44037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90" name="Equation" r:id="rId7" imgW="1917700" imgH="190500" progId="Equation.DSMT4">
                  <p:embed/>
                </p:oleObj>
              </mc:Choice>
              <mc:Fallback>
                <p:oleObj name="Equation" r:id="rId7" imgW="19177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0213" y="3326407"/>
                        <a:ext cx="4403725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059808"/>
              </p:ext>
            </p:extLst>
          </p:nvPr>
        </p:nvGraphicFramePr>
        <p:xfrm>
          <a:off x="150213" y="3758207"/>
          <a:ext cx="59483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91" name="Equation" r:id="rId9" imgW="2590800" imgH="228600" progId="Equation.3">
                  <p:embed/>
                </p:oleObj>
              </mc:Choice>
              <mc:Fallback>
                <p:oleObj name="Equation" r:id="rId9" imgW="259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0213" y="3758207"/>
                        <a:ext cx="5948363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61777" y="4536698"/>
            <a:ext cx="6742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Before taking the inverse Laplace transforms we note that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45177"/>
              </p:ext>
            </p:extLst>
          </p:nvPr>
        </p:nvGraphicFramePr>
        <p:xfrm>
          <a:off x="290039" y="5038787"/>
          <a:ext cx="2917825" cy="63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92" name="Equation" r:id="rId11" imgW="1270000" imgH="279400" progId="Equation.3">
                  <p:embed/>
                </p:oleObj>
              </mc:Choice>
              <mc:Fallback>
                <p:oleObj name="Equation" r:id="rId11" imgW="1270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0039" y="5038787"/>
                        <a:ext cx="2917825" cy="636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034579"/>
              </p:ext>
            </p:extLst>
          </p:nvPr>
        </p:nvGraphicFramePr>
        <p:xfrm>
          <a:off x="261777" y="5675375"/>
          <a:ext cx="475615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093" name="Equation" r:id="rId13" imgW="2070100" imgH="469900" progId="Equation.DSMT4">
                  <p:embed/>
                </p:oleObj>
              </mc:Choice>
              <mc:Fallback>
                <p:oleObj name="Equation" r:id="rId13" imgW="20701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61777" y="5675375"/>
                        <a:ext cx="4756150" cy="1071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5389795" y="5508546"/>
            <a:ext cx="3842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A product in the s-domain becomes a convolution in the time domain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60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S</a:t>
            </a:r>
            <a:r>
              <a:rPr lang="en-US" sz="3200" b="1" dirty="0" smtClean="0">
                <a:latin typeface="Arial" charset="0"/>
              </a:rPr>
              <a:t>ystem output with input term</a:t>
            </a:r>
            <a:endParaRPr lang="en-US" sz="3200" b="1" dirty="0">
              <a:latin typeface="Arial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320370"/>
              </p:ext>
            </p:extLst>
          </p:nvPr>
        </p:nvGraphicFramePr>
        <p:xfrm>
          <a:off x="306130" y="1092116"/>
          <a:ext cx="59483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633" name="Equation" r:id="rId3" imgW="2590800" imgH="228600" progId="Equation.3">
                  <p:embed/>
                </p:oleObj>
              </mc:Choice>
              <mc:Fallback>
                <p:oleObj name="Equation" r:id="rId3" imgW="25908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130" y="1092116"/>
                        <a:ext cx="5948363" cy="51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06130" y="2012643"/>
            <a:ext cx="40764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Taking inverse Laplace transforms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594524"/>
              </p:ext>
            </p:extLst>
          </p:nvPr>
        </p:nvGraphicFramePr>
        <p:xfrm>
          <a:off x="306130" y="2739499"/>
          <a:ext cx="4833938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634" name="Equation" r:id="rId5" imgW="2108200" imgH="469900" progId="Equation.3">
                  <p:embed/>
                </p:oleObj>
              </mc:Choice>
              <mc:Fallback>
                <p:oleObj name="Equation" r:id="rId5" imgW="21082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130" y="2739499"/>
                        <a:ext cx="4833938" cy="1071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519369" y="3976926"/>
            <a:ext cx="54317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Substituting into the output equation this gives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44991"/>
              </p:ext>
            </p:extLst>
          </p:nvPr>
        </p:nvGraphicFramePr>
        <p:xfrm>
          <a:off x="306130" y="4714875"/>
          <a:ext cx="6408738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5635" name="Equation" r:id="rId7" imgW="2794000" imgH="469900" progId="Equation.DSMT4">
                  <p:embed/>
                </p:oleObj>
              </mc:Choice>
              <mc:Fallback>
                <p:oleObj name="Equation" r:id="rId7" imgW="27940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6130" y="4714875"/>
                        <a:ext cx="6408738" cy="1071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9891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b="1" dirty="0" smtClean="0">
                <a:solidFill>
                  <a:srgbClr val="FF3300"/>
                </a:solidFill>
              </a:rPr>
              <a:t>Dr Ian Howard 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6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Numeric solutions of state space equations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49431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Arial" charset="0"/>
              </a:rPr>
              <a:t>Acceleration control of inverted pendulum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4283" y="2509678"/>
            <a:ext cx="8677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To control the pendulum by cart acceleration we can write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224291" y="609600"/>
            <a:ext cx="78941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Re-writing the differential equation describing the inverted pendulum</a:t>
            </a:r>
            <a:endParaRPr lang="en-US" sz="2000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20298" y="1252538"/>
          <a:ext cx="6710248" cy="103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060" name="Equation" r:id="rId3" imgW="3213100" imgH="495300" progId="Equation.DSMT4">
                  <p:embed/>
                </p:oleObj>
              </mc:Choice>
              <mc:Fallback>
                <p:oleObj name="Equation" r:id="rId3" imgW="3213100" imgH="495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298" y="1252538"/>
                        <a:ext cx="6710248" cy="1032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60383" y="3201989"/>
          <a:ext cx="13700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061" name="Equation" r:id="rId5" imgW="635000" imgH="431800" progId="Equation.3">
                  <p:embed/>
                </p:oleObj>
              </mc:Choice>
              <mc:Fallback>
                <p:oleObj name="Equation" r:id="rId5" imgW="6350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383" y="3201989"/>
                        <a:ext cx="1370013" cy="930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460383" y="5095891"/>
          <a:ext cx="6442075" cy="102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9062" name="Equation" r:id="rId7" imgW="3022600" imgH="482600" progId="Equation.DSMT4">
                  <p:embed/>
                </p:oleObj>
              </mc:Choice>
              <mc:Fallback>
                <p:oleObj name="Equation" r:id="rId7" imgW="30226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0383" y="5095891"/>
                        <a:ext cx="6442075" cy="1027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24288" y="4525797"/>
            <a:ext cx="43275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This leads to the equation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077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3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>
          <a:xfrm>
            <a:off x="762365" y="0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Revision: Using </a:t>
            </a:r>
            <a:r>
              <a:rPr lang="en-US" sz="2954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ode45 to perform integration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7976" y="944294"/>
            <a:ext cx="8485332" cy="5546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15" dirty="0">
                <a:solidFill>
                  <a:srgbClr val="3333FF"/>
                </a:solidFill>
                <a:latin typeface="Arial"/>
                <a:cs typeface="Arial"/>
              </a:rPr>
              <a:t>help ode45  </a:t>
            </a:r>
          </a:p>
          <a:p>
            <a:pPr marL="316531" indent="-316531">
              <a:buFont typeface="Arial" charset="0"/>
              <a:buChar char="•"/>
            </a:pPr>
            <a:endParaRPr lang="en-US" sz="1846" dirty="0">
              <a:latin typeface="Arial"/>
              <a:cs typeface="Arial"/>
            </a:endParaRPr>
          </a:p>
          <a:p>
            <a:pPr marL="316531" indent="-316531">
              <a:buFont typeface="Arial" charset="0"/>
              <a:buChar char="•"/>
            </a:pPr>
            <a:r>
              <a:rPr lang="en-US" sz="1846" dirty="0">
                <a:latin typeface="Arial"/>
                <a:cs typeface="Arial"/>
              </a:rPr>
              <a:t>Solve non-stiff differential equations, medium order method.</a:t>
            </a:r>
          </a:p>
          <a:p>
            <a:pPr marL="316531" indent="-316531">
              <a:buFont typeface="Arial" charset="0"/>
              <a:buChar char="•"/>
            </a:pPr>
            <a:endParaRPr lang="en-US" sz="1846" dirty="0">
              <a:latin typeface="Arial"/>
              <a:cs typeface="Arial"/>
            </a:endParaRPr>
          </a:p>
          <a:p>
            <a:pPr marL="316531" indent="-316531">
              <a:buFont typeface="Arial" charset="0"/>
              <a:buChar char="•"/>
            </a:pPr>
            <a:r>
              <a:rPr lang="en-US" sz="1846" dirty="0">
                <a:latin typeface="Arial"/>
                <a:cs typeface="Arial"/>
              </a:rPr>
              <a:t>[TOUT,YOUT] = ode45(ODEFUN,TSPAN,Y0) </a:t>
            </a:r>
          </a:p>
          <a:p>
            <a:pPr marL="316531" indent="-316531">
              <a:buFont typeface="Arial" charset="0"/>
              <a:buChar char="•"/>
            </a:pPr>
            <a:endParaRPr lang="en-US" sz="1846" dirty="0">
              <a:latin typeface="Arial"/>
              <a:cs typeface="Arial"/>
            </a:endParaRPr>
          </a:p>
          <a:p>
            <a:pPr marL="316531" indent="-316531">
              <a:buFont typeface="Arial" charset="0"/>
              <a:buChar char="•"/>
            </a:pPr>
            <a:r>
              <a:rPr lang="en-US" sz="1846" dirty="0">
                <a:latin typeface="Arial"/>
                <a:cs typeface="Arial"/>
              </a:rPr>
              <a:t>with TSPAN = [T0 TFINAL] integrates the system of differential equations y' = f(</a:t>
            </a:r>
            <a:r>
              <a:rPr lang="en-US" sz="1846" dirty="0" err="1">
                <a:latin typeface="Arial"/>
                <a:cs typeface="Arial"/>
              </a:rPr>
              <a:t>t,y</a:t>
            </a:r>
            <a:r>
              <a:rPr lang="en-US" sz="1846" dirty="0">
                <a:latin typeface="Arial"/>
                <a:cs typeface="Arial"/>
              </a:rPr>
              <a:t>) from time T0 to TFINAL with initial conditions Y0. </a:t>
            </a:r>
          </a:p>
          <a:p>
            <a:pPr marL="316531" indent="-316531">
              <a:buFont typeface="Arial" charset="0"/>
              <a:buChar char="•"/>
            </a:pPr>
            <a:endParaRPr lang="en-US" sz="1846" dirty="0">
              <a:latin typeface="Arial"/>
              <a:cs typeface="Arial"/>
            </a:endParaRPr>
          </a:p>
          <a:p>
            <a:pPr marL="316531" indent="-316531">
              <a:buFont typeface="Arial" charset="0"/>
              <a:buChar char="•"/>
            </a:pPr>
            <a:r>
              <a:rPr lang="en-US" sz="1846" dirty="0">
                <a:latin typeface="Arial"/>
                <a:cs typeface="Arial"/>
              </a:rPr>
              <a:t>ODEFUN is a function handle. </a:t>
            </a:r>
          </a:p>
          <a:p>
            <a:pPr marL="316531" indent="-316531">
              <a:buFont typeface="Arial" charset="0"/>
              <a:buChar char="•"/>
            </a:pPr>
            <a:endParaRPr lang="en-US" sz="1846" dirty="0">
              <a:latin typeface="Arial"/>
              <a:cs typeface="Arial"/>
            </a:endParaRPr>
          </a:p>
          <a:p>
            <a:pPr marL="316531" indent="-316531">
              <a:buFont typeface="Arial" charset="0"/>
              <a:buChar char="•"/>
            </a:pPr>
            <a:r>
              <a:rPr lang="en-US" sz="1846" dirty="0">
                <a:latin typeface="Arial"/>
                <a:cs typeface="Arial"/>
              </a:rPr>
              <a:t>For a scalar T and a vector Y, ODEFUN(T,Y) must return a column vector corresponding  to f(</a:t>
            </a:r>
            <a:r>
              <a:rPr lang="en-US" sz="1846" dirty="0" err="1">
                <a:latin typeface="Arial"/>
                <a:cs typeface="Arial"/>
              </a:rPr>
              <a:t>t,y</a:t>
            </a:r>
            <a:r>
              <a:rPr lang="en-US" sz="1846" dirty="0">
                <a:latin typeface="Arial"/>
                <a:cs typeface="Arial"/>
              </a:rPr>
              <a:t>). </a:t>
            </a:r>
          </a:p>
          <a:p>
            <a:pPr marL="316531" indent="-316531">
              <a:buFont typeface="Arial" charset="0"/>
              <a:buChar char="•"/>
            </a:pPr>
            <a:endParaRPr lang="en-US" sz="1846" dirty="0">
              <a:latin typeface="Arial"/>
              <a:cs typeface="Arial"/>
            </a:endParaRPr>
          </a:p>
          <a:p>
            <a:pPr marL="316531" indent="-316531">
              <a:buFont typeface="Arial" charset="0"/>
              <a:buChar char="•"/>
            </a:pPr>
            <a:r>
              <a:rPr lang="en-US" sz="1846" dirty="0">
                <a:latin typeface="Arial"/>
                <a:cs typeface="Arial"/>
              </a:rPr>
              <a:t>Each row in the solution array YOUT corresponds to a time returned in the column vector TOUT.  </a:t>
            </a:r>
          </a:p>
          <a:p>
            <a:pPr marL="316531" indent="-316531">
              <a:buFont typeface="Arial" charset="0"/>
              <a:buChar char="•"/>
            </a:pPr>
            <a:endParaRPr lang="en-US" sz="1846" dirty="0">
              <a:latin typeface="Arial"/>
              <a:cs typeface="Arial"/>
            </a:endParaRPr>
          </a:p>
          <a:p>
            <a:pPr marL="316531" indent="-316531">
              <a:buFont typeface="Arial" charset="0"/>
              <a:buChar char="•"/>
            </a:pPr>
            <a:r>
              <a:rPr lang="en-US" sz="1846" dirty="0">
                <a:latin typeface="Arial"/>
                <a:cs typeface="Arial"/>
              </a:rPr>
              <a:t>To obtain solutions at specific  times T0,T1,...,TFINAL (all increasing or all decreasing), use TSPAN =    [T0 T1 ... TFINAL]. </a:t>
            </a:r>
          </a:p>
        </p:txBody>
      </p:sp>
    </p:spTree>
    <p:extLst>
      <p:ext uri="{BB962C8B-B14F-4D97-AF65-F5344CB8AC3E}">
        <p14:creationId xmlns:p14="http://schemas.microsoft.com/office/powerpoint/2010/main" val="18302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082"/>
            <a:ext cx="5357446" cy="167049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62364" y="8448"/>
            <a:ext cx="759655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Revision: Using </a:t>
            </a:r>
            <a:r>
              <a:rPr lang="en-US" sz="2954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ode45 to perform integration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3247"/>
          <a:stretch/>
        </p:blipFill>
        <p:spPr>
          <a:xfrm>
            <a:off x="2" y="2579036"/>
            <a:ext cx="4379502" cy="4015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878" y="826477"/>
            <a:ext cx="3407892" cy="28721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986" y="3576678"/>
            <a:ext cx="4021015" cy="30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56205"/>
            <a:ext cx="88968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ode45 solve systems of equations of the form </a:t>
            </a:r>
            <a:r>
              <a:rPr lang="en-US" sz="2000" i="1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0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'=</a:t>
            </a:r>
            <a:r>
              <a:rPr lang="en-US" sz="2000" i="1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f</a:t>
            </a:r>
            <a:r>
              <a:rPr lang="en-US" sz="20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000" i="1" dirty="0" err="1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t</a:t>
            </a:r>
            <a:r>
              <a:rPr lang="en-US" sz="2000" dirty="0" err="1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r>
              <a:rPr lang="en-US" sz="2000" i="1" dirty="0" err="1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2000" dirty="0" smtClean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To use ode45 you 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need to write a function that returns </a:t>
            </a: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an </a:t>
            </a:r>
            <a:r>
              <a:rPr lang="en-US" sz="2000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xDot</a:t>
            </a: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vector</a:t>
            </a:r>
            <a:endParaRPr lang="en-US" sz="20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This is what the state space dynamics equation does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. That is </a:t>
            </a:r>
            <a:endParaRPr lang="en-US" sz="2000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latin typeface="Arial" charset="0"/>
                <a:ea typeface="Arial" charset="0"/>
                <a:cs typeface="Arial" charset="0"/>
              </a:rPr>
              <a:t>Using </a:t>
            </a:r>
            <a:r>
              <a:rPr lang="en-US" sz="2954" b="1" dirty="0">
                <a:latin typeface="Arial" charset="0"/>
                <a:ea typeface="Arial" charset="0"/>
                <a:cs typeface="Arial" charset="0"/>
              </a:rPr>
              <a:t>ode45 to perform </a:t>
            </a:r>
            <a:r>
              <a:rPr lang="en-US" sz="2954" b="1" dirty="0" smtClean="0">
                <a:latin typeface="Arial" charset="0"/>
                <a:ea typeface="Arial" charset="0"/>
                <a:cs typeface="Arial" charset="0"/>
              </a:rPr>
              <a:t>SFC integration</a:t>
            </a:r>
            <a:endParaRPr lang="en-US" sz="2954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1" y="2680600"/>
            <a:ext cx="5778500" cy="2044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27749"/>
            <a:ext cx="9144000" cy="15054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737948"/>
            <a:ext cx="4172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Then ode45 can integrate it for you!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5677246"/>
              </p:ext>
            </p:extLst>
          </p:nvPr>
        </p:nvGraphicFramePr>
        <p:xfrm>
          <a:off x="3289449" y="1692337"/>
          <a:ext cx="211296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072" name="Equation" r:id="rId5" imgW="927100" imgH="203200" progId="Equation.DSMT4">
                  <p:embed/>
                </p:oleObj>
              </mc:Choice>
              <mc:Fallback>
                <p:oleObj name="Equation" r:id="rId5" imgW="9271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9449" y="1692337"/>
                        <a:ext cx="2112962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11211" y="2155177"/>
            <a:ext cx="90327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Therefore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write a function and pass it the parameters:  A, B and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 and return </a:t>
            </a:r>
            <a:r>
              <a:rPr lang="en-US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xDot</a:t>
            </a:r>
            <a:endParaRPr lang="en-US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1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437662" y="-2324"/>
            <a:ext cx="8229600" cy="669945"/>
          </a:xfrm>
          <a:prstGeom prst="rect">
            <a:avLst/>
          </a:prstGeom>
        </p:spPr>
        <p:txBody>
          <a:bodyPr vert="horz" lIns="84406" tIns="42203" rIns="84406" bIns="42203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Revision: Euler’s </a:t>
            </a:r>
            <a:r>
              <a:rPr lang="en-US" sz="2954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method of integration 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20482" y="954976"/>
            <a:ext cx="8229600" cy="2438799"/>
          </a:xfrm>
          <a:prstGeom prst="rect">
            <a:avLst/>
          </a:prstGeom>
        </p:spPr>
        <p:txBody>
          <a:bodyPr vert="horz" lIns="84406" tIns="42203" rIns="84406" bIns="42203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This is Euler’s method to solve a 1</a:t>
            </a:r>
            <a:r>
              <a:rPr lang="en-US" sz="2215" baseline="30000" dirty="0">
                <a:latin typeface="Arial"/>
                <a:cs typeface="Arial"/>
              </a:rPr>
              <a:t>st</a:t>
            </a:r>
            <a:r>
              <a:rPr lang="en-US" sz="2215" dirty="0">
                <a:latin typeface="Arial"/>
                <a:cs typeface="Arial"/>
              </a:rPr>
              <a:t> order differential equation!</a:t>
            </a:r>
          </a:p>
          <a:p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It uses a local linear approximation to the gradient</a:t>
            </a:r>
          </a:p>
          <a:p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We can iteratively estimate the value of the function at the next step</a:t>
            </a:r>
          </a:p>
          <a:p>
            <a:endParaRPr lang="en-US" sz="2215" dirty="0">
              <a:latin typeface="Arial"/>
              <a:cs typeface="Arial"/>
            </a:endParaRPr>
          </a:p>
          <a:p>
            <a:r>
              <a:rPr lang="en-US" sz="2215" dirty="0">
                <a:latin typeface="Arial"/>
                <a:cs typeface="Arial"/>
              </a:rPr>
              <a:t>Given the relationship</a:t>
            </a:r>
          </a:p>
          <a:p>
            <a:pPr marL="0" indent="0">
              <a:buNone/>
            </a:pPr>
            <a:endParaRPr lang="en-US" sz="2215" dirty="0">
              <a:latin typeface="Arial"/>
              <a:cs typeface="Arial"/>
            </a:endParaRPr>
          </a:p>
        </p:txBody>
      </p:sp>
      <p:graphicFrame>
        <p:nvGraphicFramePr>
          <p:cNvPr id="5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285734"/>
              </p:ext>
            </p:extLst>
          </p:nvPr>
        </p:nvGraphicFramePr>
        <p:xfrm>
          <a:off x="562204" y="3661999"/>
          <a:ext cx="3823189" cy="575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111" name="Equation" r:id="rId4" imgW="1346200" imgH="203200" progId="Equation.DSMT4">
                  <p:embed/>
                </p:oleObj>
              </mc:Choice>
              <mc:Fallback>
                <p:oleObj name="Equation" r:id="rId4" imgW="1346200" imgH="203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204" y="3661999"/>
                        <a:ext cx="3823189" cy="5758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8366522"/>
              </p:ext>
            </p:extLst>
          </p:nvPr>
        </p:nvGraphicFramePr>
        <p:xfrm>
          <a:off x="612315" y="4885031"/>
          <a:ext cx="3722966" cy="69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112" name="Equation" r:id="rId6" imgW="1295400" imgH="241300" progId="Equation.3">
                  <p:embed/>
                </p:oleObj>
              </mc:Choice>
              <mc:Fallback>
                <p:oleObj name="Equation" r:id="rId6" imgW="1295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315" y="4885031"/>
                        <a:ext cx="3722966" cy="691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817356" y="3949947"/>
            <a:ext cx="3632726" cy="1626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62" dirty="0">
                <a:latin typeface="Arial"/>
                <a:cs typeface="Arial"/>
              </a:rPr>
              <a:t>Where</a:t>
            </a:r>
          </a:p>
          <a:p>
            <a:pPr algn="l"/>
            <a:r>
              <a:rPr lang="en-US" sz="1662" dirty="0">
                <a:latin typeface="Arial"/>
                <a:cs typeface="Arial"/>
              </a:rPr>
              <a:t>t is time</a:t>
            </a:r>
          </a:p>
          <a:p>
            <a:pPr algn="l"/>
            <a:r>
              <a:rPr lang="en-US" sz="1662" dirty="0">
                <a:latin typeface="Arial"/>
                <a:cs typeface="Arial"/>
              </a:rPr>
              <a:t>y is the output value of the function</a:t>
            </a:r>
          </a:p>
          <a:p>
            <a:pPr algn="l"/>
            <a:r>
              <a:rPr lang="en-US" sz="1662" dirty="0">
                <a:latin typeface="Arial"/>
                <a:cs typeface="Arial"/>
              </a:rPr>
              <a:t>At initial time t</a:t>
            </a:r>
            <a:r>
              <a:rPr lang="en-US" sz="1662" baseline="-25000" dirty="0">
                <a:latin typeface="Arial"/>
                <a:cs typeface="Arial"/>
              </a:rPr>
              <a:t>o</a:t>
            </a:r>
            <a:r>
              <a:rPr lang="en-US" sz="1662" dirty="0">
                <a:latin typeface="Arial"/>
                <a:cs typeface="Arial"/>
              </a:rPr>
              <a:t> the output is </a:t>
            </a:r>
            <a:r>
              <a:rPr lang="en-US" sz="1662" dirty="0" err="1">
                <a:latin typeface="Arial"/>
                <a:cs typeface="Arial"/>
              </a:rPr>
              <a:t>y</a:t>
            </a:r>
            <a:r>
              <a:rPr lang="en-US" sz="1662" baseline="-25000" dirty="0" err="1">
                <a:latin typeface="Arial"/>
                <a:cs typeface="Arial"/>
              </a:rPr>
              <a:t>o</a:t>
            </a:r>
            <a:endParaRPr lang="en-US" sz="1662" baseline="-25000" dirty="0">
              <a:latin typeface="Arial"/>
              <a:cs typeface="Arial"/>
            </a:endParaRPr>
          </a:p>
          <a:p>
            <a:pPr algn="l"/>
            <a:r>
              <a:rPr lang="en-US" sz="1662" dirty="0">
                <a:latin typeface="Arial"/>
                <a:cs typeface="Arial"/>
              </a:rPr>
              <a:t>At future time t</a:t>
            </a:r>
            <a:r>
              <a:rPr lang="en-US" sz="1662" baseline="-25000" dirty="0">
                <a:latin typeface="Arial"/>
                <a:cs typeface="Arial"/>
              </a:rPr>
              <a:t>(n+1)</a:t>
            </a:r>
            <a:r>
              <a:rPr lang="en-US" sz="1662" dirty="0">
                <a:latin typeface="Arial"/>
                <a:cs typeface="Arial"/>
              </a:rPr>
              <a:t> the output is y</a:t>
            </a:r>
            <a:r>
              <a:rPr lang="en-US" sz="1662" baseline="-25000" dirty="0">
                <a:latin typeface="Arial"/>
                <a:cs typeface="Arial"/>
              </a:rPr>
              <a:t>(n+1)</a:t>
            </a:r>
            <a:endParaRPr lang="en-US" sz="1662" dirty="0">
              <a:latin typeface="Arial"/>
              <a:cs typeface="Arial"/>
            </a:endParaRPr>
          </a:p>
          <a:p>
            <a:pPr algn="l"/>
            <a:r>
              <a:rPr lang="en-US" sz="1662" dirty="0">
                <a:latin typeface="Arial"/>
                <a:cs typeface="Arial"/>
              </a:rPr>
              <a:t>h is the step </a:t>
            </a:r>
            <a:r>
              <a:rPr lang="en-US" sz="1662" dirty="0" smtClean="0">
                <a:latin typeface="Arial"/>
                <a:cs typeface="Arial"/>
              </a:rPr>
              <a:t>size</a:t>
            </a:r>
            <a:endParaRPr lang="en-US" sz="1662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7662" y="6133103"/>
            <a:ext cx="8169692" cy="426152"/>
          </a:xfrm>
          <a:prstGeom prst="rect">
            <a:avLst/>
          </a:prstGeom>
        </p:spPr>
        <p:txBody>
          <a:bodyPr vert="horz" lIns="84406" tIns="42203" rIns="84406" bIns="42203" rtlCol="0">
            <a:normAutofit fontScale="92500"/>
          </a:bodyPr>
          <a:lstStyle/>
          <a:p>
            <a:pPr marL="316531" indent="-316531" defTabSz="422041">
              <a:spcBef>
                <a:spcPct val="20000"/>
              </a:spcBef>
              <a:buFont typeface="Arial"/>
              <a:buChar char="•"/>
            </a:pPr>
            <a:r>
              <a:rPr lang="en-US" sz="2215" dirty="0">
                <a:latin typeface="Arial"/>
                <a:cs typeface="Arial"/>
              </a:rPr>
              <a:t>Notice the simulation error will rise as the step size increases!</a:t>
            </a:r>
          </a:p>
        </p:txBody>
      </p:sp>
    </p:spTree>
    <p:extLst>
      <p:ext uri="{BB962C8B-B14F-4D97-AF65-F5344CB8AC3E}">
        <p14:creationId xmlns:p14="http://schemas.microsoft.com/office/powerpoint/2010/main" val="208803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2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Revision: Implementing </a:t>
            </a:r>
            <a:r>
              <a:rPr lang="en-US" sz="2954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Euler integration in Matlab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6959" y="808846"/>
            <a:ext cx="7887819" cy="660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846" dirty="0">
                <a:latin typeface="Arial"/>
                <a:cs typeface="Arial"/>
              </a:rPr>
              <a:t>We can write simple script using the update equation to estimate capacitor voltage is given by the equation</a:t>
            </a: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124431" y="1608011"/>
          <a:ext cx="5222632" cy="873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024" name="Equation" r:id="rId4" imgW="2349500" imgH="393700" progId="Equation.DSMT4">
                  <p:embed/>
                </p:oleObj>
              </mc:Choice>
              <mc:Fallback>
                <p:oleObj name="Equation" r:id="rId4" imgW="23495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431" y="1608011"/>
                        <a:ext cx="5222632" cy="873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31" y="2793103"/>
            <a:ext cx="5404338" cy="39741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0128" y="1608011"/>
            <a:ext cx="3185138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9611"/>
            <a:ext cx="8896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W</a:t>
            </a:r>
            <a:r>
              <a:rPr lang="en-US" sz="2000" dirty="0" smtClean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e need to solve the equations</a:t>
            </a:r>
            <a:endParaRPr lang="en-US" sz="2000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>
                <a:latin typeface="Arial" charset="0"/>
                <a:ea typeface="Arial" charset="0"/>
                <a:cs typeface="Arial" charset="0"/>
              </a:rPr>
              <a:t>Using Euler method to perform integration for SFC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211" y="1534852"/>
            <a:ext cx="90327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This time we need to iteratively estimate the state vector 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Thus starting by setting the initial conditions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952898"/>
              </p:ext>
            </p:extLst>
          </p:nvPr>
        </p:nvGraphicFramePr>
        <p:xfrm>
          <a:off x="419619" y="3928268"/>
          <a:ext cx="499745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32" name="Equation" r:id="rId3" imgW="2247900" imgH="228600" progId="Equation.DSMT4">
                  <p:embed/>
                </p:oleObj>
              </mc:Choice>
              <mc:Fallback>
                <p:oleObj name="Equation" r:id="rId3" imgW="22479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619" y="3928268"/>
                        <a:ext cx="4997450" cy="506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0" y="2906392"/>
            <a:ext cx="8258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We then have to calculate the recurrence relationships in a loop</a:t>
            </a:r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173131"/>
              </p:ext>
            </p:extLst>
          </p:nvPr>
        </p:nvGraphicFramePr>
        <p:xfrm>
          <a:off x="537914" y="2306637"/>
          <a:ext cx="1157288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33" name="Equation" r:id="rId5" imgW="508000" imgH="241300" progId="Equation.3">
                  <p:embed/>
                </p:oleObj>
              </mc:Choice>
              <mc:Fallback>
                <p:oleObj name="Equation" r:id="rId5" imgW="5080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914" y="2306637"/>
                        <a:ext cx="1157288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57150" cap="rnd">
                            <a:solidFill>
                              <a:srgbClr val="CC0066"/>
                            </a:solidFill>
                            <a:prstDash val="sysDot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181580" y="4675935"/>
            <a:ext cx="83151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Where state X and input U are now described by a step index to make the recurrence clear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Again we will need t define the time step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h</a:t>
            </a:r>
            <a:endParaRPr lang="en-US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423735"/>
              </p:ext>
            </p:extLst>
          </p:nvPr>
        </p:nvGraphicFramePr>
        <p:xfrm>
          <a:off x="6316946" y="1104910"/>
          <a:ext cx="1230923" cy="28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34" name="Equation" r:id="rId7" imgW="635000" imgH="152400" progId="Equation.DSMT4">
                  <p:embed/>
                </p:oleObj>
              </mc:Choice>
              <mc:Fallback>
                <p:oleObj name="Equation" r:id="rId7" imgW="6350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6946" y="1104910"/>
                        <a:ext cx="1230923" cy="288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123376"/>
              </p:ext>
            </p:extLst>
          </p:nvPr>
        </p:nvGraphicFramePr>
        <p:xfrm>
          <a:off x="537914" y="1049298"/>
          <a:ext cx="1703201" cy="344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35" name="Equation" r:id="rId9" imgW="914400" imgH="190500" progId="Equation.DSMT4">
                  <p:embed/>
                </p:oleObj>
              </mc:Choice>
              <mc:Fallback>
                <p:oleObj name="Equation" r:id="rId9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914" y="1049298"/>
                        <a:ext cx="1703201" cy="344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98340"/>
              </p:ext>
            </p:extLst>
          </p:nvPr>
        </p:nvGraphicFramePr>
        <p:xfrm>
          <a:off x="2918344" y="1049298"/>
          <a:ext cx="1804519" cy="344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36" name="Equation" r:id="rId11" imgW="901700" imgH="177800" progId="Equation.3">
                  <p:embed/>
                </p:oleObj>
              </mc:Choice>
              <mc:Fallback>
                <p:oleObj name="Equation" r:id="rId11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8344" y="1049298"/>
                        <a:ext cx="1804519" cy="344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722863" y="1049298"/>
            <a:ext cx="864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Arial" charset="0"/>
                <a:ea typeface="Arial" charset="0"/>
                <a:cs typeface="Arial" charset="0"/>
              </a:rPr>
              <a:t>Where </a:t>
            </a:r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527976"/>
              </p:ext>
            </p:extLst>
          </p:nvPr>
        </p:nvGraphicFramePr>
        <p:xfrm>
          <a:off x="531316" y="3370063"/>
          <a:ext cx="2173288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9537" name="Equation" r:id="rId13" imgW="977900" imgH="203200" progId="Equation.DSMT4">
                  <p:embed/>
                </p:oleObj>
              </mc:Choice>
              <mc:Fallback>
                <p:oleObj name="Equation" r:id="rId13" imgW="977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1316" y="3370063"/>
                        <a:ext cx="2173288" cy="44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5819155"/>
            <a:ext cx="9144000" cy="103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 bldLvl="2"/>
      <p:bldP spid="12" grpId="0"/>
      <p:bldP spid="14" grpId="0" build="p" bldLvl="2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09611"/>
            <a:ext cx="88968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000" dirty="0" smtClean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latin typeface="Arial" charset="0"/>
                <a:ea typeface="Arial" charset="0"/>
                <a:cs typeface="Arial" charset="0"/>
              </a:rPr>
              <a:t>Using Euler method to </a:t>
            </a:r>
            <a:r>
              <a:rPr lang="en-US" sz="2954" b="1" dirty="0">
                <a:latin typeface="Arial" charset="0"/>
                <a:ea typeface="Arial" charset="0"/>
                <a:cs typeface="Arial" charset="0"/>
              </a:rPr>
              <a:t>perform </a:t>
            </a:r>
            <a:r>
              <a:rPr lang="en-US" sz="2954" b="1" dirty="0" smtClean="0">
                <a:latin typeface="Arial" charset="0"/>
                <a:ea typeface="Arial" charset="0"/>
                <a:cs typeface="Arial" charset="0"/>
              </a:rPr>
              <a:t>integration for SFC</a:t>
            </a:r>
            <a:endParaRPr lang="en-US" sz="2954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55" y="546052"/>
            <a:ext cx="6473201" cy="63119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67631" y="2163877"/>
            <a:ext cx="1941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Calculate initial </a:t>
            </a: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state feedback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986314" y="3512285"/>
            <a:ext cx="1527357" cy="251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577865" y="3037000"/>
            <a:ext cx="1941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Calculate initial </a:t>
            </a: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output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7877" y="3637911"/>
            <a:ext cx="1361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Loop over </a:t>
            </a:r>
          </a:p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all data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861996" y="2671147"/>
            <a:ext cx="2715868" cy="37421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305983" y="4116344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Calculate control input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572000" y="4253349"/>
            <a:ext cx="1667435" cy="296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163324" y="4630649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Get time step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429341" y="4767654"/>
            <a:ext cx="1667435" cy="296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749994" y="5219639"/>
            <a:ext cx="851830" cy="7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601824" y="4996741"/>
            <a:ext cx="1740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latin typeface="Arial" charset="0"/>
                <a:ea typeface="Arial" charset="0"/>
                <a:cs typeface="Arial" charset="0"/>
              </a:rPr>
              <a:t>xDot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 = AX+BU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816541" y="5602503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Update the state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4082558" y="5739508"/>
            <a:ext cx="1667435" cy="296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817076" y="6032136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Record the 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state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580745" y="6163759"/>
            <a:ext cx="2169248" cy="964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139700" y="6445417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Calculate output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405717" y="6582422"/>
            <a:ext cx="1667435" cy="2967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108038" y="4116344"/>
            <a:ext cx="781718" cy="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301532" y="2104180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latin typeface="Arial" charset="0"/>
                <a:ea typeface="Arial" charset="0"/>
                <a:cs typeface="Arial" charset="0"/>
              </a:rPr>
              <a:t>Initialize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123356" y="1779766"/>
            <a:ext cx="1092188" cy="5064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254818" y="2289151"/>
            <a:ext cx="960726" cy="56141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0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4" grpId="0"/>
      <p:bldP spid="19" grpId="0"/>
      <p:bldP spid="24" grpId="0"/>
      <p:bldP spid="28" grpId="0"/>
      <p:bldP spid="29" grpId="0"/>
      <p:bldP spid="31" grpId="0"/>
      <p:bldP spid="36" grpId="0"/>
      <p:bldP spid="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7200" b="1" dirty="0" smtClean="0" smtId="1">
                <a:solidFill>
                  <a:srgbClr val="FF3300"/>
                </a:solidFill>
              </a:rPr>
              <a:t>Interlude</a:t>
            </a:r>
            <a:br>
              <a:rPr lang="en-GB" sz="7200" b="1" dirty="0" smtClean="0" smtId="1">
                <a:solidFill>
                  <a:srgbClr val="FF3300"/>
                </a:solidFill>
              </a:rPr>
            </a:br>
            <a:r>
              <a:rPr lang="en-GB" sz="7200" b="1" dirty="0" smtClean="0" smtId="1">
                <a:solidFill>
                  <a:srgbClr val="FF3300"/>
                </a:solidFill>
              </a:rPr>
              <a:t/>
            </a:r>
            <a:br>
              <a:rPr lang="en-GB" sz="7200" b="1" dirty="0" smtClean="0" smtId="1">
                <a:solidFill>
                  <a:srgbClr val="FF3300"/>
                </a:solidFill>
              </a:rPr>
            </a:br>
            <a:r>
              <a:rPr lang="en-GB" sz="7200" b="1" dirty="0" smtClean="0" smtId="1">
                <a:solidFill>
                  <a:srgbClr val="FF3300"/>
                </a:solidFill>
              </a:rPr>
              <a:t>10 minute break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20741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442146" y="1899591"/>
            <a:ext cx="6168142" cy="2705325"/>
          </a:xfrm>
        </p:spPr>
        <p:txBody>
          <a:bodyPr>
            <a:normAutofit fontScale="90000"/>
          </a:bodyPr>
          <a:lstStyle/>
          <a:p>
            <a:r>
              <a:rPr lang="en-GB" sz="3067" b="1" dirty="0" smtId="1">
                <a:solidFill>
                  <a:srgbClr val="FF3300"/>
                </a:solidFill>
              </a:rPr>
              <a:t>ROCO218</a:t>
            </a:r>
            <a:r>
              <a:rPr lang="en-GB" sz="3067" b="1" dirty="0">
                <a:solidFill>
                  <a:srgbClr val="FF3300"/>
                </a:solidFill>
              </a:rPr>
              <a:t>: Control Engineering</a:t>
            </a:r>
            <a:br>
              <a:rPr lang="en-GB" sz="3067" b="1" dirty="0">
                <a:solidFill>
                  <a:srgbClr val="FF3300"/>
                </a:solidFill>
              </a:rPr>
            </a:br>
            <a:r>
              <a:rPr lang="en-GB" sz="3067" b="1" dirty="0">
                <a:solidFill>
                  <a:srgbClr val="FF3300"/>
                </a:solidFill>
              </a:rPr>
              <a:t>Dr Ian Howard</a:t>
            </a:r>
            <a:br>
              <a:rPr lang="en-GB" sz="3067" b="1" dirty="0">
                <a:solidFill>
                  <a:srgbClr val="FF3300"/>
                </a:solidFill>
              </a:rPr>
            </a:br>
            <a:r>
              <a:rPr lang="en-GB" sz="3067" i="1" dirty="0">
                <a:solidFill>
                  <a:srgbClr val="FF3300"/>
                </a:solidFill>
              </a:rPr>
              <a:t/>
            </a:r>
            <a:br>
              <a:rPr lang="en-GB" sz="3067" i="1" dirty="0">
                <a:solidFill>
                  <a:srgbClr val="FF3300"/>
                </a:solidFill>
              </a:rPr>
            </a:br>
            <a:r>
              <a:rPr lang="en-GB" sz="3067" dirty="0"/>
              <a:t>Lecture </a:t>
            </a:r>
            <a:r>
              <a:rPr lang="en-GB" sz="3067" dirty="0" smtClean="0"/>
              <a:t>6</a:t>
            </a:r>
            <a:r>
              <a:rPr lang="en-GB" sz="3067" dirty="0"/>
              <a:t/>
            </a:r>
            <a:br>
              <a:rPr lang="en-GB" sz="3067" dirty="0"/>
            </a:br>
            <a:r>
              <a:rPr lang="en-GB" sz="3067" dirty="0"/>
              <a:t/>
            </a:r>
            <a:br>
              <a:rPr lang="en-GB" sz="3067" dirty="0"/>
            </a:br>
            <a:r>
              <a:rPr lang="en-GB" sz="3067" dirty="0"/>
              <a:t>Linearization of state space models</a:t>
            </a:r>
          </a:p>
        </p:txBody>
      </p:sp>
    </p:spTree>
    <p:extLst>
      <p:ext uri="{BB962C8B-B14F-4D97-AF65-F5344CB8AC3E}">
        <p14:creationId xmlns:p14="http://schemas.microsoft.com/office/powerpoint/2010/main" val="209839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2046" y="16447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Linear and non-linear models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2046" y="2095320"/>
            <a:ext cx="3860214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Time invariant model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084476" y="2574195"/>
          <a:ext cx="2557886" cy="937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701" name="Equation" r:id="rId3" imgW="1244600" imgH="419100" progId="Equation.DSMT4">
                  <p:embed/>
                </p:oleObj>
              </mc:Choice>
              <mc:Fallback>
                <p:oleObj name="Equation" r:id="rId3" imgW="12446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4476" y="2574195"/>
                        <a:ext cx="2557886" cy="937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749906" y="2073691"/>
            <a:ext cx="3541557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Time variant model 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4893938" y="2545788"/>
          <a:ext cx="3184168" cy="965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702" name="Equation" r:id="rId5" imgW="1549400" imgH="431800" progId="Equation.3">
                  <p:embed/>
                </p:oleObj>
              </mc:Choice>
              <mc:Fallback>
                <p:oleObj name="Equation" r:id="rId5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93938" y="2545788"/>
                        <a:ext cx="3184168" cy="965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041225" y="1375368"/>
            <a:ext cx="2345514" cy="45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86" b="1" dirty="0">
                <a:latin typeface="Arial"/>
                <a:cs typeface="Arial"/>
              </a:rPr>
              <a:t>Linear models </a:t>
            </a:r>
            <a:endParaRPr lang="en-US" sz="2386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306316" y="5410355"/>
          <a:ext cx="2373923" cy="10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703" name="Equation" r:id="rId7" imgW="1155700" imgH="482600" progId="Equation.3">
                  <p:embed/>
                </p:oleObj>
              </mc:Choice>
              <mc:Fallback>
                <p:oleObj name="Equation" r:id="rId7" imgW="1155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06316" y="5410355"/>
                        <a:ext cx="2373923" cy="10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1170685" y="4358084"/>
            <a:ext cx="2941831" cy="4594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86" b="1" dirty="0">
                <a:latin typeface="Arial"/>
                <a:cs typeface="Arial"/>
              </a:rPr>
              <a:t>Non-linear models </a:t>
            </a:r>
            <a:endParaRPr lang="en-US" sz="2386" dirty="0"/>
          </a:p>
        </p:txBody>
      </p:sp>
      <p:sp>
        <p:nvSpPr>
          <p:cNvPr id="13" name="Rectangle 12"/>
          <p:cNvSpPr/>
          <p:nvPr/>
        </p:nvSpPr>
        <p:spPr>
          <a:xfrm>
            <a:off x="832046" y="4843245"/>
            <a:ext cx="3860214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Time invariant model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49906" y="4803909"/>
            <a:ext cx="3541557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Time variant model 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946688" y="5410355"/>
          <a:ext cx="2607934" cy="10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6704" name="Equation" r:id="rId9" imgW="1270000" imgH="482600" progId="Equation.DSMT4">
                  <p:embed/>
                </p:oleObj>
              </mc:Choice>
              <mc:Fallback>
                <p:oleObj name="Equation" r:id="rId9" imgW="1270000" imgH="482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46688" y="5410355"/>
                        <a:ext cx="2607934" cy="10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ame 16"/>
          <p:cNvSpPr/>
          <p:nvPr/>
        </p:nvSpPr>
        <p:spPr>
          <a:xfrm>
            <a:off x="563170" y="1796185"/>
            <a:ext cx="3860214" cy="2149420"/>
          </a:xfrm>
          <a:prstGeom prst="frame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34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1346" y="561255"/>
            <a:ext cx="4423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Arial"/>
                <a:cs typeface="Arial"/>
              </a:rPr>
              <a:t>We will focus on the analysis of linear models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105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3" grpId="0"/>
      <p:bldP spid="14" grpId="0"/>
      <p:bldP spid="17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Acceleration control of inverted pendulum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2888" y="512838"/>
            <a:ext cx="43275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Given the equation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266800" y="1838513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Let the constant terms be represented by</a:t>
            </a:r>
            <a:endParaRPr lang="en-US" sz="20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187325" y="5772150"/>
          <a:ext cx="74136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376" name="Equation" r:id="rId3" imgW="406400" imgH="203200" progId="Equation.DSMT4">
                  <p:embed/>
                </p:oleObj>
              </mc:Choice>
              <mc:Fallback>
                <p:oleObj name="Equation" r:id="rId3" imgW="406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325" y="5772150"/>
                        <a:ext cx="741362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361954" y="912813"/>
          <a:ext cx="5461000" cy="92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377" name="Equation" r:id="rId5" imgW="2844800" imgH="482600" progId="Equation.3">
                  <p:embed/>
                </p:oleObj>
              </mc:Choice>
              <mc:Fallback>
                <p:oleObj name="Equation" r:id="rId5" imgW="2844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954" y="912813"/>
                        <a:ext cx="5461000" cy="92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201613" y="6143631"/>
          <a:ext cx="947738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378" name="Equation" r:id="rId7" imgW="520700" imgH="393700" progId="Equation.DSMT4">
                  <p:embed/>
                </p:oleObj>
              </mc:Choice>
              <mc:Fallback>
                <p:oleObj name="Equation" r:id="rId7" imgW="520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1613" y="6143631"/>
                        <a:ext cx="947738" cy="71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201613" y="2238375"/>
          <a:ext cx="1706562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379" name="Equation" r:id="rId9" imgW="889000" imgH="457200" progId="Equation.DSMT4">
                  <p:embed/>
                </p:oleObj>
              </mc:Choice>
              <mc:Fallback>
                <p:oleObj name="Equation" r:id="rId9" imgW="8890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01613" y="2238375"/>
                        <a:ext cx="1706562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266808" y="3161863"/>
          <a:ext cx="1731963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380" name="Equation" r:id="rId11" imgW="901700" imgH="457200" progId="Equation.DSMT4">
                  <p:embed/>
                </p:oleObj>
              </mc:Choice>
              <mc:Fallback>
                <p:oleObj name="Equation" r:id="rId11" imgW="9017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6808" y="3161863"/>
                        <a:ext cx="1731963" cy="877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2978922" y="2285563"/>
          <a:ext cx="170815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381" name="Equation" r:id="rId13" imgW="889000" imgH="457200" progId="Equation.3">
                  <p:embed/>
                </p:oleObj>
              </mc:Choice>
              <mc:Fallback>
                <p:oleObj name="Equation" r:id="rId13" imgW="8890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978922" y="2285563"/>
                        <a:ext cx="170815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149457" y="4567268"/>
          <a:ext cx="341630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0382" name="Equation" r:id="rId15" imgW="1778000" imgH="419100" progId="Equation.3">
                  <p:embed/>
                </p:oleObj>
              </mc:Choice>
              <mc:Fallback>
                <p:oleObj name="Equation" r:id="rId15" imgW="1778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49457" y="4567268"/>
                        <a:ext cx="3416300" cy="80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149460" y="5367896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Choosing state space representations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312044" y="4167158"/>
            <a:ext cx="85628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Which lets us write the equation in the previous canonical form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83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/>
      <p:bldP spid="38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3077308" y="1969483"/>
          <a:ext cx="2532185" cy="965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619" name="Equation" r:id="rId3" imgW="1231900" imgH="431800" progId="Equation.3">
                  <p:embed/>
                </p:oleObj>
              </mc:Choice>
              <mc:Fallback>
                <p:oleObj name="Equation" r:id="rId3" imgW="1231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77308" y="1969483"/>
                        <a:ext cx="2532185" cy="965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53541" y="1274895"/>
            <a:ext cx="7624562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We will consider time invariant- model with continuous time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3541" y="3188096"/>
            <a:ext cx="7624562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However we note that analysis of discrete time models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83397" y="5299711"/>
            <a:ext cx="7624562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45" dirty="0">
                <a:latin typeface="Arial"/>
                <a:cs typeface="Arial"/>
              </a:rPr>
              <a:t>c</a:t>
            </a:r>
            <a:r>
              <a:rPr lang="en-US" sz="2045" dirty="0" smtClean="0">
                <a:latin typeface="Arial"/>
                <a:cs typeface="Arial"/>
              </a:rPr>
              <a:t>an </a:t>
            </a:r>
            <a:r>
              <a:rPr lang="en-US" sz="2045" dirty="0">
                <a:latin typeface="Arial"/>
                <a:cs typeface="Arial"/>
              </a:rPr>
              <a:t>be treated in a similar way, but uses difference equations rather than differential equations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2931223" y="3926785"/>
          <a:ext cx="3054312" cy="965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7620" name="Equation" r:id="rId5" imgW="1485900" imgH="431800" progId="Equation.3">
                  <p:embed/>
                </p:oleObj>
              </mc:Choice>
              <mc:Fallback>
                <p:oleObj name="Equation" r:id="rId5" imgW="1485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1223" y="3926785"/>
                        <a:ext cx="3054312" cy="965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832046" y="16447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Linear and non-linear models</a:t>
            </a:r>
          </a:p>
        </p:txBody>
      </p:sp>
    </p:spTree>
    <p:extLst>
      <p:ext uri="{BB962C8B-B14F-4D97-AF65-F5344CB8AC3E}">
        <p14:creationId xmlns:p14="http://schemas.microsoft.com/office/powerpoint/2010/main" val="8091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321009" y="3181467"/>
          <a:ext cx="2373923" cy="10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43" name="Equation" r:id="rId3" imgW="1155700" imgH="482600" progId="Equation.3">
                  <p:embed/>
                </p:oleObj>
              </mc:Choice>
              <mc:Fallback>
                <p:oleObj name="Equation" r:id="rId3" imgW="11557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1009" y="3181467"/>
                        <a:ext cx="2373923" cy="10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281354" y="1178935"/>
            <a:ext cx="8505542" cy="1036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We can find linear approximations to non-linear models around their equilibrium points and then describe them as we would linear time invariant systems using state space methods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8746" y="2549792"/>
            <a:ext cx="3902373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Given a non-linear model</a:t>
            </a:r>
            <a:endParaRPr lang="en-US" sz="2045" dirty="0"/>
          </a:p>
        </p:txBody>
      </p:sp>
      <p:sp>
        <p:nvSpPr>
          <p:cNvPr id="12" name="Rectangle 11"/>
          <p:cNvSpPr/>
          <p:nvPr/>
        </p:nvSpPr>
        <p:spPr>
          <a:xfrm>
            <a:off x="378746" y="4420816"/>
            <a:ext cx="8094333" cy="1036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We first need to find the equilibrium position. </a:t>
            </a:r>
          </a:p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This occurs when the system is stationary and therefore when the differential is equal to zero</a:t>
            </a:r>
            <a:endParaRPr lang="en-US" sz="2045" dirty="0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321008" y="5676967"/>
          <a:ext cx="2868997" cy="511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8644" name="Equation" r:id="rId5" imgW="1397000" imgH="228600" progId="Equation.DSMT4">
                  <p:embed/>
                </p:oleObj>
              </mc:Choice>
              <mc:Fallback>
                <p:oleObj name="Equation" r:id="rId5" imgW="1397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1008" y="5676967"/>
                        <a:ext cx="2868997" cy="511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832046" y="16447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Linear and non-linear models</a:t>
            </a:r>
          </a:p>
        </p:txBody>
      </p:sp>
    </p:spTree>
    <p:extLst>
      <p:ext uri="{BB962C8B-B14F-4D97-AF65-F5344CB8AC3E}">
        <p14:creationId xmlns:p14="http://schemas.microsoft.com/office/powerpoint/2010/main" val="141149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57342" y="-48265"/>
            <a:ext cx="7012204" cy="618411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67" b="1" dirty="0"/>
              <a:t>Local linear approximation of gradient 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352439" y="1647578"/>
            <a:ext cx="3260012" cy="15740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41"/>
          </p:cNvCxnSpPr>
          <p:nvPr/>
        </p:nvCxnSpPr>
        <p:spPr>
          <a:xfrm>
            <a:off x="2381964" y="2716846"/>
            <a:ext cx="5689" cy="2098419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78537" y="4835004"/>
            <a:ext cx="463121" cy="87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67" dirty="0"/>
              <a:t>x</a:t>
            </a:r>
            <a:r>
              <a:rPr lang="en-US" sz="3067" baseline="-25000" dirty="0"/>
              <a:t>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0437" y="2436549"/>
            <a:ext cx="652002" cy="564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67" dirty="0" err="1"/>
              <a:t>y</a:t>
            </a:r>
            <a:r>
              <a:rPr lang="en-US" sz="3067" baseline="-25000" dirty="0" err="1"/>
              <a:t>o</a:t>
            </a:r>
            <a:endParaRPr lang="en-US" sz="3067" baseline="-250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698620" y="1120285"/>
            <a:ext cx="4227945" cy="4255726"/>
            <a:chOff x="289454" y="719461"/>
            <a:chExt cx="5375461" cy="4994567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89454" y="5102116"/>
              <a:ext cx="4987636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27" idx="3"/>
            </p:cNvCxnSpPr>
            <p:nvPr/>
          </p:nvCxnSpPr>
          <p:spPr>
            <a:xfrm flipV="1">
              <a:off x="947220" y="1050608"/>
              <a:ext cx="4618" cy="466342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9"/>
            <p:cNvSpPr/>
            <p:nvPr/>
          </p:nvSpPr>
          <p:spPr>
            <a:xfrm>
              <a:off x="947545" y="2215753"/>
              <a:ext cx="3873637" cy="2817091"/>
            </a:xfrm>
            <a:custGeom>
              <a:avLst/>
              <a:gdLst>
                <a:gd name="connsiteX0" fmla="*/ 0 w 4254638"/>
                <a:gd name="connsiteY0" fmla="*/ 3532909 h 3532909"/>
                <a:gd name="connsiteX1" fmla="*/ 34636 w 4254638"/>
                <a:gd name="connsiteY1" fmla="*/ 3463636 h 3532909"/>
                <a:gd name="connsiteX2" fmla="*/ 46181 w 4254638"/>
                <a:gd name="connsiteY2" fmla="*/ 3429000 h 3532909"/>
                <a:gd name="connsiteX3" fmla="*/ 69272 w 4254638"/>
                <a:gd name="connsiteY3" fmla="*/ 3371272 h 3532909"/>
                <a:gd name="connsiteX4" fmla="*/ 80818 w 4254638"/>
                <a:gd name="connsiteY4" fmla="*/ 3255818 h 3532909"/>
                <a:gd name="connsiteX5" fmla="*/ 92363 w 4254638"/>
                <a:gd name="connsiteY5" fmla="*/ 3221181 h 3532909"/>
                <a:gd name="connsiteX6" fmla="*/ 103909 w 4254638"/>
                <a:gd name="connsiteY6" fmla="*/ 3117272 h 3532909"/>
                <a:gd name="connsiteX7" fmla="*/ 127000 w 4254638"/>
                <a:gd name="connsiteY7" fmla="*/ 2955636 h 3532909"/>
                <a:gd name="connsiteX8" fmla="*/ 138545 w 4254638"/>
                <a:gd name="connsiteY8" fmla="*/ 2805545 h 3532909"/>
                <a:gd name="connsiteX9" fmla="*/ 150090 w 4254638"/>
                <a:gd name="connsiteY9" fmla="*/ 2724727 h 3532909"/>
                <a:gd name="connsiteX10" fmla="*/ 161636 w 4254638"/>
                <a:gd name="connsiteY10" fmla="*/ 2597727 h 3532909"/>
                <a:gd name="connsiteX11" fmla="*/ 173181 w 4254638"/>
                <a:gd name="connsiteY11" fmla="*/ 2563090 h 3532909"/>
                <a:gd name="connsiteX12" fmla="*/ 184727 w 4254638"/>
                <a:gd name="connsiteY12" fmla="*/ 2505363 h 3532909"/>
                <a:gd name="connsiteX13" fmla="*/ 219363 w 4254638"/>
                <a:gd name="connsiteY13" fmla="*/ 2459181 h 3532909"/>
                <a:gd name="connsiteX14" fmla="*/ 254000 w 4254638"/>
                <a:gd name="connsiteY14" fmla="*/ 2355272 h 3532909"/>
                <a:gd name="connsiteX15" fmla="*/ 288636 w 4254638"/>
                <a:gd name="connsiteY15" fmla="*/ 2262909 h 3532909"/>
                <a:gd name="connsiteX16" fmla="*/ 311727 w 4254638"/>
                <a:gd name="connsiteY16" fmla="*/ 2170545 h 3532909"/>
                <a:gd name="connsiteX17" fmla="*/ 357909 w 4254638"/>
                <a:gd name="connsiteY17" fmla="*/ 2078181 h 3532909"/>
                <a:gd name="connsiteX18" fmla="*/ 369454 w 4254638"/>
                <a:gd name="connsiteY18" fmla="*/ 2020454 h 3532909"/>
                <a:gd name="connsiteX19" fmla="*/ 392545 w 4254638"/>
                <a:gd name="connsiteY19" fmla="*/ 1974272 h 3532909"/>
                <a:gd name="connsiteX20" fmla="*/ 438727 w 4254638"/>
                <a:gd name="connsiteY20" fmla="*/ 1881909 h 3532909"/>
                <a:gd name="connsiteX21" fmla="*/ 473363 w 4254638"/>
                <a:gd name="connsiteY21" fmla="*/ 1789545 h 3532909"/>
                <a:gd name="connsiteX22" fmla="*/ 496454 w 4254638"/>
                <a:gd name="connsiteY22" fmla="*/ 1731818 h 3532909"/>
                <a:gd name="connsiteX23" fmla="*/ 542636 w 4254638"/>
                <a:gd name="connsiteY23" fmla="*/ 1639454 h 3532909"/>
                <a:gd name="connsiteX24" fmla="*/ 577272 w 4254638"/>
                <a:gd name="connsiteY24" fmla="*/ 1593272 h 3532909"/>
                <a:gd name="connsiteX25" fmla="*/ 669636 w 4254638"/>
                <a:gd name="connsiteY25" fmla="*/ 1431636 h 3532909"/>
                <a:gd name="connsiteX26" fmla="*/ 715818 w 4254638"/>
                <a:gd name="connsiteY26" fmla="*/ 1385454 h 3532909"/>
                <a:gd name="connsiteX27" fmla="*/ 750454 w 4254638"/>
                <a:gd name="connsiteY27" fmla="*/ 1327727 h 3532909"/>
                <a:gd name="connsiteX28" fmla="*/ 819727 w 4254638"/>
                <a:gd name="connsiteY28" fmla="*/ 1235363 h 3532909"/>
                <a:gd name="connsiteX29" fmla="*/ 900545 w 4254638"/>
                <a:gd name="connsiteY29" fmla="*/ 1131454 h 3532909"/>
                <a:gd name="connsiteX30" fmla="*/ 969818 w 4254638"/>
                <a:gd name="connsiteY30" fmla="*/ 1039090 h 3532909"/>
                <a:gd name="connsiteX31" fmla="*/ 1039090 w 4254638"/>
                <a:gd name="connsiteY31" fmla="*/ 958272 h 3532909"/>
                <a:gd name="connsiteX32" fmla="*/ 1085272 w 4254638"/>
                <a:gd name="connsiteY32" fmla="*/ 912090 h 3532909"/>
                <a:gd name="connsiteX33" fmla="*/ 1131454 w 4254638"/>
                <a:gd name="connsiteY33" fmla="*/ 854363 h 3532909"/>
                <a:gd name="connsiteX34" fmla="*/ 1177636 w 4254638"/>
                <a:gd name="connsiteY34" fmla="*/ 819727 h 3532909"/>
                <a:gd name="connsiteX35" fmla="*/ 1246909 w 4254638"/>
                <a:gd name="connsiteY35" fmla="*/ 738909 h 3532909"/>
                <a:gd name="connsiteX36" fmla="*/ 1281545 w 4254638"/>
                <a:gd name="connsiteY36" fmla="*/ 715818 h 3532909"/>
                <a:gd name="connsiteX37" fmla="*/ 1316181 w 4254638"/>
                <a:gd name="connsiteY37" fmla="*/ 681181 h 3532909"/>
                <a:gd name="connsiteX38" fmla="*/ 1385454 w 4254638"/>
                <a:gd name="connsiteY38" fmla="*/ 635000 h 3532909"/>
                <a:gd name="connsiteX39" fmla="*/ 1489363 w 4254638"/>
                <a:gd name="connsiteY39" fmla="*/ 554181 h 3532909"/>
                <a:gd name="connsiteX40" fmla="*/ 1593272 w 4254638"/>
                <a:gd name="connsiteY40" fmla="*/ 496454 h 3532909"/>
                <a:gd name="connsiteX41" fmla="*/ 1627909 w 4254638"/>
                <a:gd name="connsiteY41" fmla="*/ 473363 h 3532909"/>
                <a:gd name="connsiteX42" fmla="*/ 1674090 w 4254638"/>
                <a:gd name="connsiteY42" fmla="*/ 450272 h 3532909"/>
                <a:gd name="connsiteX43" fmla="*/ 1743363 w 4254638"/>
                <a:gd name="connsiteY43" fmla="*/ 404090 h 3532909"/>
                <a:gd name="connsiteX44" fmla="*/ 1801090 w 4254638"/>
                <a:gd name="connsiteY44" fmla="*/ 381000 h 3532909"/>
                <a:gd name="connsiteX45" fmla="*/ 1893454 w 4254638"/>
                <a:gd name="connsiteY45" fmla="*/ 334818 h 3532909"/>
                <a:gd name="connsiteX46" fmla="*/ 1951181 w 4254638"/>
                <a:gd name="connsiteY46" fmla="*/ 311727 h 3532909"/>
                <a:gd name="connsiteX47" fmla="*/ 2008909 w 4254638"/>
                <a:gd name="connsiteY47" fmla="*/ 277090 h 3532909"/>
                <a:gd name="connsiteX48" fmla="*/ 2135909 w 4254638"/>
                <a:gd name="connsiteY48" fmla="*/ 242454 h 3532909"/>
                <a:gd name="connsiteX49" fmla="*/ 2205181 w 4254638"/>
                <a:gd name="connsiteY49" fmla="*/ 219363 h 3532909"/>
                <a:gd name="connsiteX50" fmla="*/ 2366818 w 4254638"/>
                <a:gd name="connsiteY50" fmla="*/ 173181 h 3532909"/>
                <a:gd name="connsiteX51" fmla="*/ 2447636 w 4254638"/>
                <a:gd name="connsiteY51" fmla="*/ 150090 h 3532909"/>
                <a:gd name="connsiteX52" fmla="*/ 2597727 w 4254638"/>
                <a:gd name="connsiteY52" fmla="*/ 103909 h 3532909"/>
                <a:gd name="connsiteX53" fmla="*/ 2759363 w 4254638"/>
                <a:gd name="connsiteY53" fmla="*/ 80818 h 3532909"/>
                <a:gd name="connsiteX54" fmla="*/ 2921000 w 4254638"/>
                <a:gd name="connsiteY54" fmla="*/ 57727 h 3532909"/>
                <a:gd name="connsiteX55" fmla="*/ 3024909 w 4254638"/>
                <a:gd name="connsiteY55" fmla="*/ 46181 h 3532909"/>
                <a:gd name="connsiteX56" fmla="*/ 3117272 w 4254638"/>
                <a:gd name="connsiteY56" fmla="*/ 34636 h 3532909"/>
                <a:gd name="connsiteX57" fmla="*/ 3544454 w 4254638"/>
                <a:gd name="connsiteY57" fmla="*/ 0 h 3532909"/>
                <a:gd name="connsiteX58" fmla="*/ 4098636 w 4254638"/>
                <a:gd name="connsiteY58" fmla="*/ 11545 h 3532909"/>
                <a:gd name="connsiteX59" fmla="*/ 4191000 w 4254638"/>
                <a:gd name="connsiteY59" fmla="*/ 23090 h 353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254638" h="3532909">
                  <a:moveTo>
                    <a:pt x="0" y="3532909"/>
                  </a:moveTo>
                  <a:cubicBezTo>
                    <a:pt x="11545" y="3509818"/>
                    <a:pt x="24151" y="3487227"/>
                    <a:pt x="34636" y="3463636"/>
                  </a:cubicBezTo>
                  <a:cubicBezTo>
                    <a:pt x="39579" y="3452515"/>
                    <a:pt x="41908" y="3440395"/>
                    <a:pt x="46181" y="3429000"/>
                  </a:cubicBezTo>
                  <a:cubicBezTo>
                    <a:pt x="53458" y="3409595"/>
                    <a:pt x="61575" y="3390515"/>
                    <a:pt x="69272" y="3371272"/>
                  </a:cubicBezTo>
                  <a:cubicBezTo>
                    <a:pt x="73121" y="3332787"/>
                    <a:pt x="74937" y="3294045"/>
                    <a:pt x="80818" y="3255818"/>
                  </a:cubicBezTo>
                  <a:cubicBezTo>
                    <a:pt x="82669" y="3243789"/>
                    <a:pt x="90362" y="3233186"/>
                    <a:pt x="92363" y="3221181"/>
                  </a:cubicBezTo>
                  <a:cubicBezTo>
                    <a:pt x="98092" y="3186806"/>
                    <a:pt x="99837" y="3151883"/>
                    <a:pt x="103909" y="3117272"/>
                  </a:cubicBezTo>
                  <a:cubicBezTo>
                    <a:pt x="115470" y="3019005"/>
                    <a:pt x="112532" y="3042443"/>
                    <a:pt x="127000" y="2955636"/>
                  </a:cubicBezTo>
                  <a:cubicBezTo>
                    <a:pt x="130848" y="2905606"/>
                    <a:pt x="133552" y="2855474"/>
                    <a:pt x="138545" y="2805545"/>
                  </a:cubicBezTo>
                  <a:cubicBezTo>
                    <a:pt x="141253" y="2778467"/>
                    <a:pt x="147085" y="2751773"/>
                    <a:pt x="150090" y="2724727"/>
                  </a:cubicBezTo>
                  <a:cubicBezTo>
                    <a:pt x="154784" y="2682479"/>
                    <a:pt x="155624" y="2639808"/>
                    <a:pt x="161636" y="2597727"/>
                  </a:cubicBezTo>
                  <a:cubicBezTo>
                    <a:pt x="163357" y="2585679"/>
                    <a:pt x="170229" y="2574897"/>
                    <a:pt x="173181" y="2563090"/>
                  </a:cubicBezTo>
                  <a:cubicBezTo>
                    <a:pt x="177940" y="2544052"/>
                    <a:pt x="176757" y="2523295"/>
                    <a:pt x="184727" y="2505363"/>
                  </a:cubicBezTo>
                  <a:cubicBezTo>
                    <a:pt x="192542" y="2487779"/>
                    <a:pt x="210018" y="2476002"/>
                    <a:pt x="219363" y="2459181"/>
                  </a:cubicBezTo>
                  <a:cubicBezTo>
                    <a:pt x="242777" y="2417035"/>
                    <a:pt x="241692" y="2398350"/>
                    <a:pt x="254000" y="2355272"/>
                  </a:cubicBezTo>
                  <a:cubicBezTo>
                    <a:pt x="284551" y="2248345"/>
                    <a:pt x="239819" y="2421562"/>
                    <a:pt x="288636" y="2262909"/>
                  </a:cubicBezTo>
                  <a:cubicBezTo>
                    <a:pt x="297969" y="2232577"/>
                    <a:pt x="297534" y="2198930"/>
                    <a:pt x="311727" y="2170545"/>
                  </a:cubicBezTo>
                  <a:lnTo>
                    <a:pt x="357909" y="2078181"/>
                  </a:lnTo>
                  <a:cubicBezTo>
                    <a:pt x="361757" y="2058939"/>
                    <a:pt x="363249" y="2039070"/>
                    <a:pt x="369454" y="2020454"/>
                  </a:cubicBezTo>
                  <a:cubicBezTo>
                    <a:pt x="374897" y="2004126"/>
                    <a:pt x="385555" y="1990000"/>
                    <a:pt x="392545" y="1974272"/>
                  </a:cubicBezTo>
                  <a:cubicBezTo>
                    <a:pt x="430204" y="1889540"/>
                    <a:pt x="397837" y="1943243"/>
                    <a:pt x="438727" y="1881909"/>
                  </a:cubicBezTo>
                  <a:cubicBezTo>
                    <a:pt x="458421" y="1803128"/>
                    <a:pt x="438864" y="1867168"/>
                    <a:pt x="473363" y="1789545"/>
                  </a:cubicBezTo>
                  <a:cubicBezTo>
                    <a:pt x="481780" y="1770607"/>
                    <a:pt x="487769" y="1750635"/>
                    <a:pt x="496454" y="1731818"/>
                  </a:cubicBezTo>
                  <a:cubicBezTo>
                    <a:pt x="510879" y="1700564"/>
                    <a:pt x="521983" y="1666992"/>
                    <a:pt x="542636" y="1639454"/>
                  </a:cubicBezTo>
                  <a:cubicBezTo>
                    <a:pt x="554181" y="1624060"/>
                    <a:pt x="567074" y="1609590"/>
                    <a:pt x="577272" y="1593272"/>
                  </a:cubicBezTo>
                  <a:cubicBezTo>
                    <a:pt x="615919" y="1531436"/>
                    <a:pt x="603282" y="1497990"/>
                    <a:pt x="669636" y="1431636"/>
                  </a:cubicBezTo>
                  <a:cubicBezTo>
                    <a:pt x="685030" y="1416242"/>
                    <a:pt x="702452" y="1402639"/>
                    <a:pt x="715818" y="1385454"/>
                  </a:cubicBezTo>
                  <a:cubicBezTo>
                    <a:pt x="729595" y="1367741"/>
                    <a:pt x="737681" y="1346177"/>
                    <a:pt x="750454" y="1327727"/>
                  </a:cubicBezTo>
                  <a:cubicBezTo>
                    <a:pt x="772360" y="1296085"/>
                    <a:pt x="796636" y="1266151"/>
                    <a:pt x="819727" y="1235363"/>
                  </a:cubicBezTo>
                  <a:cubicBezTo>
                    <a:pt x="903257" y="1123989"/>
                    <a:pt x="798662" y="1262446"/>
                    <a:pt x="900545" y="1131454"/>
                  </a:cubicBezTo>
                  <a:cubicBezTo>
                    <a:pt x="900551" y="1131447"/>
                    <a:pt x="969812" y="1039096"/>
                    <a:pt x="969818" y="1039090"/>
                  </a:cubicBezTo>
                  <a:cubicBezTo>
                    <a:pt x="1068330" y="940578"/>
                    <a:pt x="935413" y="1076760"/>
                    <a:pt x="1039090" y="958272"/>
                  </a:cubicBezTo>
                  <a:cubicBezTo>
                    <a:pt x="1053426" y="941888"/>
                    <a:pt x="1070808" y="928361"/>
                    <a:pt x="1085272" y="912090"/>
                  </a:cubicBezTo>
                  <a:cubicBezTo>
                    <a:pt x="1101643" y="893672"/>
                    <a:pt x="1114029" y="871788"/>
                    <a:pt x="1131454" y="854363"/>
                  </a:cubicBezTo>
                  <a:cubicBezTo>
                    <a:pt x="1145061" y="840757"/>
                    <a:pt x="1163026" y="832250"/>
                    <a:pt x="1177636" y="819727"/>
                  </a:cubicBezTo>
                  <a:cubicBezTo>
                    <a:pt x="1265600" y="744329"/>
                    <a:pt x="1155663" y="830154"/>
                    <a:pt x="1246909" y="738909"/>
                  </a:cubicBezTo>
                  <a:cubicBezTo>
                    <a:pt x="1256721" y="729097"/>
                    <a:pt x="1270885" y="724701"/>
                    <a:pt x="1281545" y="715818"/>
                  </a:cubicBezTo>
                  <a:cubicBezTo>
                    <a:pt x="1294088" y="705365"/>
                    <a:pt x="1303293" y="691205"/>
                    <a:pt x="1316181" y="681181"/>
                  </a:cubicBezTo>
                  <a:cubicBezTo>
                    <a:pt x="1338087" y="664143"/>
                    <a:pt x="1363548" y="652038"/>
                    <a:pt x="1385454" y="635000"/>
                  </a:cubicBezTo>
                  <a:cubicBezTo>
                    <a:pt x="1420090" y="608060"/>
                    <a:pt x="1450116" y="573805"/>
                    <a:pt x="1489363" y="554181"/>
                  </a:cubicBezTo>
                  <a:cubicBezTo>
                    <a:pt x="1544498" y="526614"/>
                    <a:pt x="1535283" y="532697"/>
                    <a:pt x="1593272" y="496454"/>
                  </a:cubicBezTo>
                  <a:cubicBezTo>
                    <a:pt x="1605039" y="489100"/>
                    <a:pt x="1615861" y="480248"/>
                    <a:pt x="1627909" y="473363"/>
                  </a:cubicBezTo>
                  <a:cubicBezTo>
                    <a:pt x="1642852" y="464824"/>
                    <a:pt x="1659332" y="459127"/>
                    <a:pt x="1674090" y="450272"/>
                  </a:cubicBezTo>
                  <a:cubicBezTo>
                    <a:pt x="1697887" y="435994"/>
                    <a:pt x="1717596" y="414396"/>
                    <a:pt x="1743363" y="404090"/>
                  </a:cubicBezTo>
                  <a:cubicBezTo>
                    <a:pt x="1762605" y="396393"/>
                    <a:pt x="1782273" y="389685"/>
                    <a:pt x="1801090" y="381000"/>
                  </a:cubicBezTo>
                  <a:cubicBezTo>
                    <a:pt x="1832344" y="366575"/>
                    <a:pt x="1861494" y="347602"/>
                    <a:pt x="1893454" y="334818"/>
                  </a:cubicBezTo>
                  <a:cubicBezTo>
                    <a:pt x="1912696" y="327121"/>
                    <a:pt x="1932644" y="320995"/>
                    <a:pt x="1951181" y="311727"/>
                  </a:cubicBezTo>
                  <a:cubicBezTo>
                    <a:pt x="1971252" y="301691"/>
                    <a:pt x="1988480" y="286376"/>
                    <a:pt x="2008909" y="277090"/>
                  </a:cubicBezTo>
                  <a:cubicBezTo>
                    <a:pt x="2078681" y="245376"/>
                    <a:pt x="2068921" y="260724"/>
                    <a:pt x="2135909" y="242454"/>
                  </a:cubicBezTo>
                  <a:cubicBezTo>
                    <a:pt x="2159391" y="236050"/>
                    <a:pt x="2181868" y="226357"/>
                    <a:pt x="2205181" y="219363"/>
                  </a:cubicBezTo>
                  <a:cubicBezTo>
                    <a:pt x="2258853" y="203261"/>
                    <a:pt x="2312939" y="188575"/>
                    <a:pt x="2366818" y="173181"/>
                  </a:cubicBezTo>
                  <a:cubicBezTo>
                    <a:pt x="2393757" y="165484"/>
                    <a:pt x="2421056" y="158950"/>
                    <a:pt x="2447636" y="150090"/>
                  </a:cubicBezTo>
                  <a:cubicBezTo>
                    <a:pt x="2483120" y="138262"/>
                    <a:pt x="2562995" y="110525"/>
                    <a:pt x="2597727" y="103909"/>
                  </a:cubicBezTo>
                  <a:cubicBezTo>
                    <a:pt x="2651191" y="93725"/>
                    <a:pt x="2705484" y="88515"/>
                    <a:pt x="2759363" y="80818"/>
                  </a:cubicBezTo>
                  <a:lnTo>
                    <a:pt x="2921000" y="57727"/>
                  </a:lnTo>
                  <a:lnTo>
                    <a:pt x="3024909" y="46181"/>
                  </a:lnTo>
                  <a:lnTo>
                    <a:pt x="3117272" y="34636"/>
                  </a:lnTo>
                  <a:cubicBezTo>
                    <a:pt x="3229314" y="22842"/>
                    <a:pt x="3473159" y="5484"/>
                    <a:pt x="3544454" y="0"/>
                  </a:cubicBezTo>
                  <a:lnTo>
                    <a:pt x="4098636" y="11545"/>
                  </a:lnTo>
                  <a:cubicBezTo>
                    <a:pt x="4431104" y="23634"/>
                    <a:pt x="4117190" y="23090"/>
                    <a:pt x="4191000" y="2309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534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020" y="719461"/>
              <a:ext cx="588818" cy="66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67" dirty="0"/>
                <a:t>y</a:t>
              </a:r>
              <a:endParaRPr lang="en-US" sz="3067" baseline="-25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6097" y="4997320"/>
              <a:ext cx="588818" cy="66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67" dirty="0"/>
                <a:t>x</a:t>
              </a:r>
              <a:endParaRPr lang="en-US" sz="3067" baseline="-25000" dirty="0"/>
            </a:p>
          </p:txBody>
        </p:sp>
      </p:grpSp>
      <p:cxnSp>
        <p:nvCxnSpPr>
          <p:cNvPr id="29" name="Straight Connector 28"/>
          <p:cNvCxnSpPr>
            <a:stCxn id="20" idx="40"/>
          </p:cNvCxnSpPr>
          <p:nvPr/>
        </p:nvCxnSpPr>
        <p:spPr>
          <a:xfrm flipH="1">
            <a:off x="1216227" y="2732534"/>
            <a:ext cx="1140932" cy="3652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Object 71"/>
          <p:cNvGraphicFramePr>
            <a:graphicFrameLocks noChangeAspect="1"/>
          </p:cNvGraphicFramePr>
          <p:nvPr>
            <p:extLst/>
          </p:nvPr>
        </p:nvGraphicFramePr>
        <p:xfrm>
          <a:off x="2572210" y="2796825"/>
          <a:ext cx="1891235" cy="849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9614" name="Equation" r:id="rId3" imgW="1041400" imgH="431800" progId="Equation.DSMT4">
                  <p:embed/>
                </p:oleObj>
              </mc:Choice>
              <mc:Fallback>
                <p:oleObj name="Equation" r:id="rId3" imgW="1041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2210" y="2796825"/>
                        <a:ext cx="1891235" cy="8495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/>
          <p:cNvSpPr/>
          <p:nvPr/>
        </p:nvSpPr>
        <p:spPr>
          <a:xfrm>
            <a:off x="5127062" y="1113463"/>
            <a:ext cx="3584085" cy="4550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704" dirty="0">
                <a:latin typeface="Arial"/>
                <a:cs typeface="Arial"/>
              </a:rPr>
              <a:t>In the 1-dimensional case, we can calculate the gradient of a curve at any point by calculating the simple  derivative at that point</a:t>
            </a:r>
          </a:p>
          <a:p>
            <a:pPr algn="l"/>
            <a:endParaRPr lang="en-US" sz="1704" dirty="0">
              <a:latin typeface="Arial"/>
              <a:cs typeface="Arial"/>
            </a:endParaRPr>
          </a:p>
          <a:p>
            <a:pPr algn="l"/>
            <a:r>
              <a:rPr lang="en-US" sz="1704" dirty="0">
                <a:latin typeface="Arial"/>
                <a:cs typeface="Arial"/>
              </a:rPr>
              <a:t>We can then model the system close to that point with a linear approximation</a:t>
            </a:r>
          </a:p>
          <a:p>
            <a:pPr algn="l"/>
            <a:endParaRPr lang="en-US" sz="1704" dirty="0">
              <a:latin typeface="Arial"/>
              <a:cs typeface="Arial"/>
            </a:endParaRPr>
          </a:p>
          <a:p>
            <a:pPr algn="l"/>
            <a:r>
              <a:rPr lang="en-US" sz="1704" dirty="0">
                <a:latin typeface="Arial"/>
                <a:cs typeface="Arial"/>
              </a:rPr>
              <a:t>For example we can model local behavior at the point  (x</a:t>
            </a:r>
            <a:r>
              <a:rPr lang="en-US" sz="1704" baseline="-25000" dirty="0">
                <a:latin typeface="Arial"/>
                <a:cs typeface="Arial"/>
              </a:rPr>
              <a:t>o</a:t>
            </a:r>
            <a:r>
              <a:rPr lang="en-US" sz="1704" dirty="0">
                <a:latin typeface="Arial"/>
                <a:cs typeface="Arial"/>
              </a:rPr>
              <a:t>, </a:t>
            </a:r>
            <a:r>
              <a:rPr lang="en-US" sz="1704" dirty="0" err="1">
                <a:latin typeface="Arial"/>
                <a:cs typeface="Arial"/>
              </a:rPr>
              <a:t>y</a:t>
            </a:r>
            <a:r>
              <a:rPr lang="en-US" sz="1704" baseline="-25000" dirty="0" err="1">
                <a:latin typeface="Arial"/>
                <a:cs typeface="Arial"/>
              </a:rPr>
              <a:t>o</a:t>
            </a:r>
            <a:r>
              <a:rPr lang="en-US" sz="1704" dirty="0">
                <a:latin typeface="Arial"/>
                <a:cs typeface="Arial"/>
              </a:rPr>
              <a:t>)  using a line with the same gradient at that point</a:t>
            </a:r>
          </a:p>
          <a:p>
            <a:pPr algn="l"/>
            <a:endParaRPr lang="en-US" sz="1704" dirty="0">
              <a:latin typeface="Arial"/>
              <a:cs typeface="Arial"/>
            </a:endParaRPr>
          </a:p>
          <a:p>
            <a:pPr algn="l"/>
            <a:r>
              <a:rPr lang="en-US" sz="1704" dirty="0">
                <a:latin typeface="Arial"/>
                <a:cs typeface="Arial"/>
              </a:rPr>
              <a:t>If we have a multidimensional system we need to compute the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188546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 bldLvl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065900" y="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Ordinary derivatives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3338" y="1019265"/>
            <a:ext cx="695977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With a  function of a single variable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1352132" y="1774695"/>
          <a:ext cx="1125000" cy="454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691" name="Equation" r:id="rId3" imgW="546100" imgH="203200" progId="Equation.3">
                  <p:embed/>
                </p:oleObj>
              </mc:Choice>
              <mc:Fallback>
                <p:oleObj name="Equation" r:id="rId3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2132" y="1774695"/>
                        <a:ext cx="1125000" cy="454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503338" y="2523774"/>
            <a:ext cx="7791336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The rate of change of z </a:t>
            </a:r>
            <a:r>
              <a:rPr lang="en-US" sz="2045" dirty="0" err="1">
                <a:latin typeface="Arial"/>
                <a:cs typeface="Arial"/>
              </a:rPr>
              <a:t>w.r.t</a:t>
            </a:r>
            <a:r>
              <a:rPr lang="en-US" sz="2045" dirty="0">
                <a:latin typeface="Arial"/>
                <a:cs typeface="Arial"/>
              </a:rPr>
              <a:t>. x is given by the full derivative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080419" y="3520923"/>
          <a:ext cx="1438400" cy="8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692" name="Equation" r:id="rId5" imgW="698500" imgH="393700" progId="Equation.3">
                  <p:embed/>
                </p:oleObj>
              </mc:Choice>
              <mc:Fallback>
                <p:oleObj name="Equation" r:id="rId5" imgW="69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0419" y="3520923"/>
                        <a:ext cx="1438400" cy="88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626691" y="5256864"/>
            <a:ext cx="7196095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Straight d symbols used to denote total differential where all variables (x) are allowed to vary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1465645" y="4401504"/>
            <a:ext cx="567315" cy="7481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8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10845" y="600070"/>
            <a:ext cx="6780877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E.g. given the equation where k is a constant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675564" y="1077090"/>
          <a:ext cx="1492091" cy="59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45" name="Equation" r:id="rId3" imgW="723900" imgH="266700" progId="Equation.3">
                  <p:embed/>
                </p:oleObj>
              </mc:Choice>
              <mc:Fallback>
                <p:oleObj name="Equation" r:id="rId3" imgW="7239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564" y="1077090"/>
                        <a:ext cx="1492091" cy="596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6208601" y="5599223"/>
          <a:ext cx="1493340" cy="454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46" name="Equation" r:id="rId5" imgW="723900" imgH="203200" progId="Equation.3">
                  <p:embed/>
                </p:oleObj>
              </mc:Choice>
              <mc:Fallback>
                <p:oleObj name="Equation" r:id="rId5" imgW="723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08601" y="5599223"/>
                        <a:ext cx="1493340" cy="454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133763" y="1755574"/>
          <a:ext cx="1178169" cy="511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47" name="Equation" r:id="rId7" imgW="571500" imgH="228600" progId="Equation.DSMT4">
                  <p:embed/>
                </p:oleObj>
              </mc:Choice>
              <mc:Fallback>
                <p:oleObj name="Equation" r:id="rId7" imgW="5715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3763" y="1755574"/>
                        <a:ext cx="1178169" cy="511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127739" y="1802058"/>
          <a:ext cx="1176817" cy="454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48" name="Equation" r:id="rId9" imgW="571500" imgH="203200" progId="Equation.DSMT4">
                  <p:embed/>
                </p:oleObj>
              </mc:Choice>
              <mc:Fallback>
                <p:oleObj name="Equation" r:id="rId9" imgW="571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127739" y="1802058"/>
                        <a:ext cx="1176817" cy="454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10845" y="2603586"/>
            <a:ext cx="7334784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Use the chain rule to differentiate a function of a function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1065900" y="5301085"/>
          <a:ext cx="1650248" cy="93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49" name="Equation" r:id="rId11" imgW="800100" imgH="419100" progId="Equation.3">
                  <p:embed/>
                </p:oleObj>
              </mc:Choice>
              <mc:Fallback>
                <p:oleObj name="Equation" r:id="rId11" imgW="800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65900" y="5301085"/>
                        <a:ext cx="1650248" cy="93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860983" y="4212196"/>
          <a:ext cx="2353633" cy="880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50" name="Equation" r:id="rId13" imgW="1143000" imgH="393700" progId="Equation.3">
                  <p:embed/>
                </p:oleObj>
              </mc:Choice>
              <mc:Fallback>
                <p:oleObj name="Equation" r:id="rId13" imgW="11430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60983" y="4212196"/>
                        <a:ext cx="2353633" cy="880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3433949" y="4512512"/>
          <a:ext cx="653336" cy="340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51" name="Equation" r:id="rId15" imgW="317500" imgH="152400" progId="Equation.DSMT4">
                  <p:embed/>
                </p:oleObj>
              </mc:Choice>
              <mc:Fallback>
                <p:oleObj name="Equation" r:id="rId15" imgW="317500" imgH="15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33949" y="4512512"/>
                        <a:ext cx="653336" cy="340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4807640" y="4155381"/>
          <a:ext cx="2014115" cy="93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52" name="Equation" r:id="rId17" imgW="977900" imgH="419100" progId="Equation.DSMT4">
                  <p:embed/>
                </p:oleObj>
              </mc:Choice>
              <mc:Fallback>
                <p:oleObj name="Equation" r:id="rId17" imgW="9779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807640" y="4155381"/>
                        <a:ext cx="2014115" cy="93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6961471" y="4427293"/>
          <a:ext cx="680390" cy="426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53" name="Equation" r:id="rId19" imgW="330200" imgH="190500" progId="Equation.3">
                  <p:embed/>
                </p:oleObj>
              </mc:Choice>
              <mc:Fallback>
                <p:oleObj name="Equation" r:id="rId19" imgW="330200" imgH="190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961471" y="4427293"/>
                        <a:ext cx="680390" cy="426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2942042" y="5599225"/>
          <a:ext cx="1125415" cy="42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54" name="Equation" r:id="rId21" imgW="546100" imgH="190500" progId="Equation.DSMT4">
                  <p:embed/>
                </p:oleObj>
              </mc:Choice>
              <mc:Fallback>
                <p:oleObj name="Equation" r:id="rId21" imgW="5461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942042" y="5599225"/>
                        <a:ext cx="1125415" cy="42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4209487" y="5570818"/>
          <a:ext cx="1781457" cy="454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55" name="Equation" r:id="rId23" imgW="863600" imgH="203200" progId="Equation.DSMT4">
                  <p:embed/>
                </p:oleObj>
              </mc:Choice>
              <mc:Fallback>
                <p:oleObj name="Equation" r:id="rId23" imgW="8636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209487" y="5570818"/>
                        <a:ext cx="1781457" cy="454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862256" y="3170648"/>
          <a:ext cx="1650248" cy="93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56" name="Equation" r:id="rId25" imgW="800100" imgH="419100" progId="Equation.3">
                  <p:embed/>
                </p:oleObj>
              </mc:Choice>
              <mc:Fallback>
                <p:oleObj name="Equation" r:id="rId25" imgW="8001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2256" y="3170648"/>
                        <a:ext cx="1650248" cy="93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648497" y="1867367"/>
            <a:ext cx="1676304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smtClean="0">
                <a:latin typeface="Arial"/>
                <a:cs typeface="Arial"/>
              </a:rPr>
              <a:t>Let</a:t>
            </a:r>
            <a:endParaRPr lang="en-US" sz="2045" dirty="0">
              <a:latin typeface="Arial"/>
              <a:cs typeface="Arial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065900" y="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Ordinary derivatives</a:t>
            </a:r>
          </a:p>
        </p:txBody>
      </p:sp>
    </p:spTree>
    <p:extLst>
      <p:ext uri="{BB962C8B-B14F-4D97-AF65-F5344CB8AC3E}">
        <p14:creationId xmlns:p14="http://schemas.microsoft.com/office/powerpoint/2010/main" val="16913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6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003" y="2066043"/>
            <a:ext cx="3596002" cy="31598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56285" y="5434875"/>
            <a:ext cx="5031842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Consider function of two valuables</a:t>
            </a:r>
          </a:p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z = f(</a:t>
            </a:r>
            <a:r>
              <a:rPr lang="en-US" sz="2045" dirty="0" err="1">
                <a:latin typeface="Arial"/>
                <a:cs typeface="Arial"/>
              </a:rPr>
              <a:t>x,y</a:t>
            </a:r>
            <a:r>
              <a:rPr lang="en-US" sz="2045" dirty="0">
                <a:latin typeface="Arial"/>
                <a:cs typeface="Arial"/>
              </a:rPr>
              <a:t>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247558" y="1619350"/>
            <a:ext cx="42101" cy="969023"/>
          </a:xfrm>
          <a:prstGeom prst="straightConnector1">
            <a:avLst/>
          </a:prstGeom>
          <a:ln w="762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47559" y="2497825"/>
            <a:ext cx="2392590" cy="711411"/>
          </a:xfrm>
          <a:prstGeom prst="straightConnector1">
            <a:avLst/>
          </a:prstGeom>
          <a:ln w="762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705941" y="2567937"/>
            <a:ext cx="1566283" cy="1442922"/>
          </a:xfrm>
          <a:prstGeom prst="straightConnector1">
            <a:avLst/>
          </a:prstGeom>
          <a:ln w="76200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42005" y="3007632"/>
            <a:ext cx="418704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7" dirty="0">
                <a:latin typeface="Arial"/>
                <a:cs typeface="Arial"/>
              </a:rPr>
              <a:t>X</a:t>
            </a:r>
            <a:endParaRPr lang="en-US" sz="2727" dirty="0"/>
          </a:p>
        </p:txBody>
      </p:sp>
      <p:sp>
        <p:nvSpPr>
          <p:cNvPr id="24" name="Rectangle 23"/>
          <p:cNvSpPr/>
          <p:nvPr/>
        </p:nvSpPr>
        <p:spPr>
          <a:xfrm>
            <a:off x="3311016" y="3618461"/>
            <a:ext cx="418704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7" dirty="0">
                <a:latin typeface="Arial"/>
                <a:cs typeface="Arial"/>
              </a:rPr>
              <a:t>Y</a:t>
            </a:r>
            <a:endParaRPr lang="en-US" sz="2727" dirty="0"/>
          </a:p>
        </p:txBody>
      </p:sp>
      <p:sp>
        <p:nvSpPr>
          <p:cNvPr id="28" name="Rectangle 27"/>
          <p:cNvSpPr/>
          <p:nvPr/>
        </p:nvSpPr>
        <p:spPr>
          <a:xfrm>
            <a:off x="5352735" y="1482435"/>
            <a:ext cx="397866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7" dirty="0">
                <a:latin typeface="Arial"/>
                <a:cs typeface="Arial"/>
              </a:rPr>
              <a:t>Z</a:t>
            </a:r>
            <a:endParaRPr lang="en-US" sz="2727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1017123" y="1535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Functions of multiple variables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71492" y="1482436"/>
            <a:ext cx="1479513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45" dirty="0">
                <a:latin typeface="Arial"/>
                <a:cs typeface="Arial"/>
              </a:rPr>
              <a:t>z = f(</a:t>
            </a:r>
            <a:r>
              <a:rPr lang="en-US" sz="2045" dirty="0" err="1">
                <a:latin typeface="Arial"/>
                <a:cs typeface="Arial"/>
              </a:rPr>
              <a:t>x,y</a:t>
            </a:r>
            <a:r>
              <a:rPr lang="en-US" sz="2045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185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2"/>
      <p:bldP spid="23" grpId="0"/>
      <p:bldP spid="24" grpId="0"/>
      <p:bldP spid="28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17" y="2034405"/>
            <a:ext cx="3596002" cy="315982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75272" y="-2424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Gradient along two dimensions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318656" y="5194227"/>
            <a:ext cx="2581229" cy="1036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>
                <a:latin typeface="Arial"/>
                <a:cs typeface="Arial"/>
              </a:rPr>
              <a:t>Keep y constant and follow path along x-axis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587965" y="4166269"/>
            <a:ext cx="986650" cy="41417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702055" y="2549659"/>
            <a:ext cx="1566283" cy="1442922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38120" y="2989353"/>
            <a:ext cx="418704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7" dirty="0">
                <a:latin typeface="Arial"/>
                <a:cs typeface="Arial"/>
              </a:rPr>
              <a:t>X</a:t>
            </a:r>
            <a:endParaRPr lang="en-US" sz="2727" dirty="0"/>
          </a:p>
        </p:txBody>
      </p:sp>
      <p:sp>
        <p:nvSpPr>
          <p:cNvPr id="15" name="Rectangle 14"/>
          <p:cNvSpPr/>
          <p:nvPr/>
        </p:nvSpPr>
        <p:spPr>
          <a:xfrm>
            <a:off x="3307130" y="3600183"/>
            <a:ext cx="418704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7" dirty="0">
                <a:latin typeface="Arial"/>
                <a:cs typeface="Arial"/>
              </a:rPr>
              <a:t>Y</a:t>
            </a:r>
            <a:endParaRPr lang="en-US" sz="2727" dirty="0"/>
          </a:p>
        </p:txBody>
      </p:sp>
      <p:sp>
        <p:nvSpPr>
          <p:cNvPr id="16" name="Rectangle 15"/>
          <p:cNvSpPr/>
          <p:nvPr/>
        </p:nvSpPr>
        <p:spPr>
          <a:xfrm>
            <a:off x="5348850" y="1464156"/>
            <a:ext cx="397866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7" dirty="0">
                <a:latin typeface="Arial"/>
                <a:cs typeface="Arial"/>
              </a:rPr>
              <a:t>Z</a:t>
            </a:r>
            <a:endParaRPr lang="en-US" sz="2727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243673" y="1601071"/>
            <a:ext cx="42101" cy="969023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43673" y="2479547"/>
            <a:ext cx="2392590" cy="711411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86" y="1052269"/>
            <a:ext cx="2771571" cy="195164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1452" y="3299171"/>
            <a:ext cx="3309602" cy="2295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>
                <a:latin typeface="Arial"/>
                <a:cs typeface="Arial"/>
              </a:rPr>
              <a:t>Can find gradient by differentiating curve </a:t>
            </a:r>
            <a:r>
              <a:rPr lang="en-US" sz="2045" dirty="0" err="1">
                <a:latin typeface="Arial"/>
                <a:cs typeface="Arial"/>
              </a:rPr>
              <a:t>w.r.t</a:t>
            </a:r>
            <a:r>
              <a:rPr lang="en-US" sz="2045" dirty="0">
                <a:latin typeface="Arial"/>
                <a:cs typeface="Arial"/>
              </a:rPr>
              <a:t>. x and then evaluating at a given point</a:t>
            </a:r>
          </a:p>
          <a:p>
            <a:pPr algn="l"/>
            <a:endParaRPr lang="en-US" sz="2045" dirty="0">
              <a:latin typeface="Arial"/>
              <a:cs typeface="Arial"/>
            </a:endParaRPr>
          </a:p>
          <a:p>
            <a:pPr algn="l"/>
            <a:r>
              <a:rPr lang="en-US" sz="2045" dirty="0">
                <a:latin typeface="Arial"/>
                <a:cs typeface="Arial"/>
              </a:rPr>
              <a:t>This partial differential is denoted by</a:t>
            </a: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1822943" y="5342802"/>
          <a:ext cx="470727" cy="88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86" name="Equation" r:id="rId5" imgW="228600" imgH="393700" progId="Equation.DSMT4">
                  <p:embed/>
                </p:oleObj>
              </mc:Choice>
              <mc:Fallback>
                <p:oleObj name="Equation" r:id="rId5" imgW="228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2943" y="5342802"/>
                        <a:ext cx="470727" cy="88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5841853" y="1569226"/>
            <a:ext cx="1199039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45" dirty="0">
                <a:latin typeface="Arial"/>
                <a:cs typeface="Arial"/>
              </a:rPr>
              <a:t>z = f(</a:t>
            </a:r>
            <a:r>
              <a:rPr lang="en-US" sz="2045" dirty="0" err="1">
                <a:latin typeface="Arial"/>
                <a:cs typeface="Arial"/>
              </a:rPr>
              <a:t>x,y</a:t>
            </a:r>
            <a:r>
              <a:rPr lang="en-US" sz="2045" dirty="0">
                <a:latin typeface="Arial"/>
                <a:cs typeface="Arial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444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288" y="2075400"/>
            <a:ext cx="3596002" cy="31598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0961" y="5292139"/>
            <a:ext cx="3243582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Keep x constant and follow path along y-axis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033867" y="4447753"/>
            <a:ext cx="641298" cy="721457"/>
          </a:xfrm>
          <a:prstGeom prst="straightConnector1">
            <a:avLst/>
          </a:prstGeom>
          <a:ln w="76200">
            <a:solidFill>
              <a:srgbClr val="3333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714226" y="2590653"/>
            <a:ext cx="1566283" cy="1442922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750290" y="3030348"/>
            <a:ext cx="418704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7" dirty="0">
                <a:latin typeface="Arial"/>
                <a:cs typeface="Arial"/>
              </a:rPr>
              <a:t>X</a:t>
            </a:r>
            <a:endParaRPr lang="en-US" sz="2727" dirty="0"/>
          </a:p>
        </p:txBody>
      </p:sp>
      <p:sp>
        <p:nvSpPr>
          <p:cNvPr id="15" name="Rectangle 14"/>
          <p:cNvSpPr/>
          <p:nvPr/>
        </p:nvSpPr>
        <p:spPr>
          <a:xfrm>
            <a:off x="3319301" y="3641178"/>
            <a:ext cx="418704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7" dirty="0">
                <a:latin typeface="Arial"/>
                <a:cs typeface="Arial"/>
              </a:rPr>
              <a:t>Y</a:t>
            </a:r>
            <a:endParaRPr lang="en-US" sz="2727" dirty="0"/>
          </a:p>
        </p:txBody>
      </p:sp>
      <p:sp>
        <p:nvSpPr>
          <p:cNvPr id="16" name="Rectangle 15"/>
          <p:cNvSpPr/>
          <p:nvPr/>
        </p:nvSpPr>
        <p:spPr>
          <a:xfrm>
            <a:off x="5361020" y="1505152"/>
            <a:ext cx="397866" cy="51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27" dirty="0">
                <a:latin typeface="Arial"/>
                <a:cs typeface="Arial"/>
              </a:rPr>
              <a:t>Z</a:t>
            </a:r>
            <a:endParaRPr lang="en-US" sz="2727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255843" y="1642066"/>
            <a:ext cx="42101" cy="969023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55844" y="2520542"/>
            <a:ext cx="2392590" cy="711411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1715" y="3264890"/>
            <a:ext cx="3402428" cy="2295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>
                <a:latin typeface="Arial"/>
                <a:cs typeface="Arial"/>
              </a:rPr>
              <a:t>Can find gradient by differentiating curve </a:t>
            </a:r>
            <a:r>
              <a:rPr lang="en-US" sz="2045" dirty="0" err="1">
                <a:latin typeface="Arial"/>
                <a:cs typeface="Arial"/>
              </a:rPr>
              <a:t>w.r.t</a:t>
            </a:r>
            <a:r>
              <a:rPr lang="en-US" sz="2045" dirty="0">
                <a:latin typeface="Arial"/>
                <a:cs typeface="Arial"/>
              </a:rPr>
              <a:t>. y and then evaluating at a given point</a:t>
            </a:r>
          </a:p>
          <a:p>
            <a:pPr algn="l"/>
            <a:endParaRPr lang="en-US" sz="2045" dirty="0">
              <a:latin typeface="Arial"/>
              <a:cs typeface="Arial"/>
            </a:endParaRPr>
          </a:p>
          <a:p>
            <a:pPr algn="l"/>
            <a:r>
              <a:rPr lang="en-US" sz="2045" dirty="0">
                <a:latin typeface="Arial"/>
                <a:cs typeface="Arial"/>
              </a:rPr>
              <a:t>This is denoted by</a:t>
            </a:r>
          </a:p>
          <a:p>
            <a:pPr algn="l"/>
            <a:endParaRPr lang="en-US" sz="2045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98" y="1196285"/>
            <a:ext cx="2903297" cy="2035667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2517547" y="4615221"/>
          <a:ext cx="445026" cy="93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10" name="Equation" r:id="rId5" imgW="215900" imgH="419100" progId="Equation.3">
                  <p:embed/>
                </p:oleObj>
              </mc:Choice>
              <mc:Fallback>
                <p:oleObj name="Equation" r:id="rId5" imgW="215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7547" y="4615221"/>
                        <a:ext cx="445026" cy="93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5854023" y="1610220"/>
            <a:ext cx="1199039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45" dirty="0">
                <a:latin typeface="Arial"/>
                <a:cs typeface="Arial"/>
              </a:rPr>
              <a:t>z = f(</a:t>
            </a:r>
            <a:r>
              <a:rPr lang="en-US" sz="2045" dirty="0" err="1">
                <a:latin typeface="Arial"/>
                <a:cs typeface="Arial"/>
              </a:rPr>
              <a:t>x,y</a:t>
            </a:r>
            <a:r>
              <a:rPr lang="en-US" sz="2045" dirty="0">
                <a:latin typeface="Arial"/>
                <a:cs typeface="Arial"/>
              </a:rPr>
              <a:t>)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075272" y="-2424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Gradient along two dimensions</a:t>
            </a:r>
          </a:p>
        </p:txBody>
      </p:sp>
    </p:spTree>
    <p:extLst>
      <p:ext uri="{BB962C8B-B14F-4D97-AF65-F5344CB8AC3E}">
        <p14:creationId xmlns:p14="http://schemas.microsoft.com/office/powerpoint/2010/main" val="4666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095071" y="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Partial derivatives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9300" y="1071449"/>
            <a:ext cx="6679243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In the case when a function depends on 2 variables</a:t>
            </a: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725963" y="1664419"/>
          <a:ext cx="1385959" cy="454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40" name="Equation" r:id="rId3" imgW="673100" imgH="203200" progId="Equation.DSMT4">
                  <p:embed/>
                </p:oleObj>
              </mc:Choice>
              <mc:Fallback>
                <p:oleObj name="Equation" r:id="rId3" imgW="6731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5963" y="1664419"/>
                        <a:ext cx="1385959" cy="454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149300" y="2457876"/>
            <a:ext cx="7641054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The partial derivative of z </a:t>
            </a:r>
            <a:r>
              <a:rPr lang="en-US" sz="2045" dirty="0" err="1">
                <a:latin typeface="Arial"/>
                <a:cs typeface="Arial"/>
              </a:rPr>
              <a:t>w.r.t</a:t>
            </a:r>
            <a:r>
              <a:rPr lang="en-US" sz="2045" dirty="0">
                <a:latin typeface="Arial"/>
                <a:cs typeface="Arial"/>
              </a:rPr>
              <a:t>. x is the </a:t>
            </a:r>
            <a:r>
              <a:rPr lang="en-US" sz="2045" dirty="0" smtClean="0">
                <a:latin typeface="Arial"/>
                <a:cs typeface="Arial"/>
              </a:rPr>
              <a:t>ordinary differential </a:t>
            </a:r>
            <a:r>
              <a:rPr lang="en-US" sz="2045" dirty="0" err="1">
                <a:latin typeface="Arial"/>
                <a:cs typeface="Arial"/>
              </a:rPr>
              <a:t>w.r.t</a:t>
            </a:r>
            <a:r>
              <a:rPr lang="en-US" sz="2045" dirty="0">
                <a:latin typeface="Arial"/>
                <a:cs typeface="Arial"/>
              </a:rPr>
              <a:t>. x while y is held constant and written as</a:t>
            </a:r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1065900" y="3288787"/>
          <a:ext cx="444506" cy="880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41" name="Equation" r:id="rId5" imgW="215900" imgH="393700" progId="Equation.3">
                  <p:embed/>
                </p:oleObj>
              </mc:Choice>
              <mc:Fallback>
                <p:oleObj name="Equation" r:id="rId5" imgW="215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5900" y="3288787"/>
                        <a:ext cx="444506" cy="880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2873508" y="3482694"/>
            <a:ext cx="5181543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Curly  </a:t>
            </a:r>
            <a:r>
              <a:rPr lang="en-US" sz="2045" dirty="0"/>
              <a:t>∂ </a:t>
            </a:r>
            <a:r>
              <a:rPr lang="en-US" sz="2045" dirty="0">
                <a:latin typeface="Arial"/>
                <a:cs typeface="Arial"/>
              </a:rPr>
              <a:t>symbols used to denote partial differential </a:t>
            </a:r>
            <a:r>
              <a:rPr lang="en-US" sz="2045" dirty="0" err="1">
                <a:latin typeface="Arial"/>
                <a:cs typeface="Arial"/>
              </a:rPr>
              <a:t>wrt</a:t>
            </a:r>
            <a:r>
              <a:rPr lang="en-US" sz="2045" dirty="0">
                <a:latin typeface="Arial"/>
                <a:cs typeface="Arial"/>
              </a:rPr>
              <a:t> valuable x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609724" y="3913063"/>
            <a:ext cx="1244908" cy="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49300" y="4582553"/>
            <a:ext cx="7641054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The partial derivative of z </a:t>
            </a:r>
            <a:r>
              <a:rPr lang="en-US" sz="2045" dirty="0" err="1">
                <a:latin typeface="Arial"/>
                <a:cs typeface="Arial"/>
              </a:rPr>
              <a:t>w.r.t</a:t>
            </a:r>
            <a:r>
              <a:rPr lang="en-US" sz="2045" dirty="0">
                <a:latin typeface="Arial"/>
                <a:cs typeface="Arial"/>
              </a:rPr>
              <a:t>. y is the </a:t>
            </a:r>
            <a:r>
              <a:rPr lang="en-US" sz="2045" dirty="0" smtClean="0">
                <a:latin typeface="Arial"/>
                <a:cs typeface="Arial"/>
              </a:rPr>
              <a:t>ordinary differential </a:t>
            </a:r>
            <a:r>
              <a:rPr lang="en-US" sz="2045" dirty="0" err="1">
                <a:latin typeface="Arial"/>
                <a:cs typeface="Arial"/>
              </a:rPr>
              <a:t>w.r.t</a:t>
            </a:r>
            <a:r>
              <a:rPr lang="en-US" sz="2045" dirty="0">
                <a:latin typeface="Arial"/>
                <a:cs typeface="Arial"/>
              </a:rPr>
              <a:t>. y while x is held constant and written as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1183580" y="5441762"/>
          <a:ext cx="470727" cy="9373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42" name="Equation" r:id="rId7" imgW="228600" imgH="419100" progId="Equation.DSMT4">
                  <p:embed/>
                </p:oleObj>
              </mc:Choice>
              <mc:Fallback>
                <p:oleObj name="Equation" r:id="rId7" imgW="2286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83580" y="5441762"/>
                        <a:ext cx="470727" cy="9373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3003364" y="5664077"/>
            <a:ext cx="5181543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Curly  </a:t>
            </a:r>
            <a:r>
              <a:rPr lang="en-US" sz="2045" dirty="0"/>
              <a:t>∂ </a:t>
            </a:r>
            <a:r>
              <a:rPr lang="en-US" sz="2045" dirty="0">
                <a:latin typeface="Arial"/>
                <a:cs typeface="Arial"/>
              </a:rPr>
              <a:t>symbols used to denote partial differential </a:t>
            </a:r>
            <a:r>
              <a:rPr lang="en-US" sz="2045" dirty="0" err="1">
                <a:latin typeface="Arial"/>
                <a:cs typeface="Arial"/>
              </a:rPr>
              <a:t>w.r.t</a:t>
            </a:r>
            <a:r>
              <a:rPr lang="en-US" sz="2045" dirty="0">
                <a:latin typeface="Arial"/>
                <a:cs typeface="Arial"/>
              </a:rPr>
              <a:t>. valuable 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739580" y="6094446"/>
            <a:ext cx="1244908" cy="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67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35" grpId="0"/>
      <p:bldP spid="17" grpId="0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96398" y="1365087"/>
            <a:ext cx="7116369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E.g. given the equation that is a function of x and y</a:t>
            </a:r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924286" y="2006209"/>
          <a:ext cx="2303689" cy="511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64" name="Equation" r:id="rId3" imgW="1117600" imgH="228600" progId="Equation.3">
                  <p:embed/>
                </p:oleObj>
              </mc:Choice>
              <mc:Fallback>
                <p:oleObj name="Equation" r:id="rId3" imgW="11176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4286" y="2006209"/>
                        <a:ext cx="2303689" cy="511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1009194" y="2904173"/>
          <a:ext cx="2092674" cy="880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65" name="Equation" r:id="rId5" imgW="1016000" imgH="393700" progId="Equation.DSMT4">
                  <p:embed/>
                </p:oleObj>
              </mc:Choice>
              <mc:Fallback>
                <p:oleObj name="Equation" r:id="rId5" imgW="10160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09194" y="2904173"/>
                        <a:ext cx="2092674" cy="880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1042905" y="4715389"/>
          <a:ext cx="2066452" cy="937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866" name="Equation" r:id="rId7" imgW="1003300" imgH="419100" progId="Equation.3">
                  <p:embed/>
                </p:oleObj>
              </mc:Choice>
              <mc:Fallback>
                <p:oleObj name="Equation" r:id="rId7" imgW="10033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2905" y="4715389"/>
                        <a:ext cx="2066452" cy="9373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1009192" y="4046767"/>
            <a:ext cx="1172116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45" dirty="0">
                <a:latin typeface="Arial"/>
                <a:cs typeface="Arial"/>
              </a:rPr>
              <a:t>Similarly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51995" y="3237070"/>
            <a:ext cx="5110091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>
                <a:latin typeface="Arial"/>
                <a:cs typeface="Arial"/>
              </a:rPr>
              <a:t>Since all y terms are treated as constant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51995" y="5023430"/>
            <a:ext cx="4862956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>
                <a:latin typeface="Arial"/>
                <a:cs typeface="Arial"/>
              </a:rPr>
              <a:t>Since all x terms are treated as constant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95071" y="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8256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" grpId="0"/>
      <p:bldP spid="15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Acceleration control of inverted pendulum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382588" y="1246187"/>
          <a:ext cx="741362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3" name="Equation" r:id="rId3" imgW="406400" imgH="203200" progId="Equation.DSMT4">
                  <p:embed/>
                </p:oleObj>
              </mc:Choice>
              <mc:Fallback>
                <p:oleObj name="Equation" r:id="rId3" imgW="406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588" y="1246187"/>
                        <a:ext cx="741362" cy="36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500223" y="1731963"/>
          <a:ext cx="949325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4" name="Equation" r:id="rId5" imgW="520700" imgH="393700" progId="Equation.DSMT4">
                  <p:embed/>
                </p:oleObj>
              </mc:Choice>
              <mc:Fallback>
                <p:oleObj name="Equation" r:id="rId5" imgW="520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0223" y="1731963"/>
                        <a:ext cx="949325" cy="715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37"/>
          <p:cNvSpPr/>
          <p:nvPr/>
        </p:nvSpPr>
        <p:spPr>
          <a:xfrm>
            <a:off x="414265" y="596296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From the state space representations</a:t>
            </a:r>
            <a:endParaRPr lang="en-US" sz="2000" dirty="0"/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1571708" y="1014791"/>
          <a:ext cx="12747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5" name="Equation" r:id="rId7" imgW="698500" imgH="393700" progId="Equation.3">
                  <p:embed/>
                </p:oleObj>
              </mc:Choice>
              <mc:Fallback>
                <p:oleObj name="Equation" r:id="rId7" imgW="698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71708" y="1014791"/>
                        <a:ext cx="1274763" cy="717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2317607" y="1854203"/>
          <a:ext cx="11334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6" name="Equation" r:id="rId9" imgW="622300" imgH="203200" progId="Equation.3">
                  <p:embed/>
                </p:oleObj>
              </mc:Choice>
              <mc:Fallback>
                <p:oleObj name="Equation" r:id="rId9" imgW="622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17607" y="1854203"/>
                        <a:ext cx="1133475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31013" y="2447925"/>
          <a:ext cx="138588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7" name="Equation" r:id="rId11" imgW="762000" imgH="419100" progId="Equation.3">
                  <p:embed/>
                </p:oleObj>
              </mc:Choice>
              <mc:Fallback>
                <p:oleObj name="Equation" r:id="rId11" imgW="762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1013" y="2447925"/>
                        <a:ext cx="1385887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657228" y="3609975"/>
          <a:ext cx="2957513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8" name="Equation" r:id="rId13" imgW="1587500" imgH="419100" progId="Equation.DSMT4">
                  <p:embed/>
                </p:oleObj>
              </mc:Choice>
              <mc:Fallback>
                <p:oleObj name="Equation" r:id="rId13" imgW="15875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7228" y="3609975"/>
                        <a:ext cx="2957513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382588" y="3210303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From before</a:t>
            </a:r>
            <a:endParaRPr lang="en-US" sz="2000" dirty="0"/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371478" y="4541838"/>
          <a:ext cx="326866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79" name="Equation" r:id="rId15" imgW="1739900" imgH="419100" progId="Equation.3">
                  <p:embed/>
                </p:oleObj>
              </mc:Choice>
              <mc:Fallback>
                <p:oleObj name="Equation" r:id="rId15" imgW="17399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71478" y="4541838"/>
                        <a:ext cx="3268663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646117" y="5636894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Substituting into</a:t>
            </a:r>
            <a:endParaRPr lang="en-US" sz="2000" dirty="0"/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425453" y="6246813"/>
          <a:ext cx="2932113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80" name="Equation" r:id="rId17" imgW="1612900" imgH="203200" progId="Equation.DSMT4">
                  <p:embed/>
                </p:oleObj>
              </mc:Choice>
              <mc:Fallback>
                <p:oleObj name="Equation" r:id="rId17" imgW="1612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5453" y="6246813"/>
                        <a:ext cx="2932113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592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1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9859" y="-4898"/>
            <a:ext cx="7791337" cy="618411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67" b="1" dirty="0"/>
              <a:t>1-dimensional Taylor series approximation</a:t>
            </a:r>
          </a:p>
        </p:txBody>
      </p:sp>
      <p:graphicFrame>
        <p:nvGraphicFramePr>
          <p:cNvPr id="72" name="Object 71"/>
          <p:cNvGraphicFramePr>
            <a:graphicFrameLocks noChangeAspect="1"/>
          </p:cNvGraphicFramePr>
          <p:nvPr>
            <p:extLst/>
          </p:nvPr>
        </p:nvGraphicFramePr>
        <p:xfrm>
          <a:off x="983593" y="3727235"/>
          <a:ext cx="6822831" cy="925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88" name="Equation" r:id="rId3" imgW="3759200" imgH="469900" progId="Equation.DSMT4">
                  <p:embed/>
                </p:oleObj>
              </mc:Choice>
              <mc:Fallback>
                <p:oleObj name="Equation" r:id="rId3" imgW="3759200" imgH="469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3593" y="3727235"/>
                        <a:ext cx="6822831" cy="925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31513" y="2973653"/>
            <a:ext cx="8475513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The function f(x) can be approximated using a Taylor series around a steady-state operating point </a:t>
            </a:r>
            <a:r>
              <a:rPr lang="en-US" sz="2045" dirty="0" err="1">
                <a:latin typeface="Arial"/>
                <a:cs typeface="Arial"/>
              </a:rPr>
              <a:t>x</a:t>
            </a:r>
            <a:r>
              <a:rPr lang="en-US" sz="2045" baseline="-25000" dirty="0" err="1">
                <a:latin typeface="Arial"/>
                <a:cs typeface="Arial"/>
              </a:rPr>
              <a:t>s</a:t>
            </a:r>
            <a:endParaRPr lang="en-US" sz="2045" baseline="-250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9759" y="4675721"/>
            <a:ext cx="8693564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If we ignore terms higher than the 1</a:t>
            </a:r>
            <a:r>
              <a:rPr lang="en-US" sz="2045" baseline="30000" dirty="0">
                <a:latin typeface="Arial"/>
                <a:cs typeface="Arial"/>
              </a:rPr>
              <a:t>st</a:t>
            </a:r>
            <a:r>
              <a:rPr lang="en-US" sz="2045" dirty="0">
                <a:latin typeface="Arial"/>
                <a:cs typeface="Arial"/>
              </a:rPr>
              <a:t> differential then we have the approximation</a:t>
            </a:r>
            <a:endParaRPr lang="en-US" sz="2045" baseline="-25000" dirty="0">
              <a:latin typeface="Arial"/>
              <a:cs typeface="Arial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1151117" y="5630792"/>
          <a:ext cx="3434410" cy="84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89" name="Equation" r:id="rId5" imgW="1892300" imgH="431800" progId="Equation.3">
                  <p:embed/>
                </p:oleObj>
              </mc:Choice>
              <mc:Fallback>
                <p:oleObj name="Equation" r:id="rId5" imgW="1892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51117" y="5630792"/>
                        <a:ext cx="3434410" cy="849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231513" y="995255"/>
            <a:ext cx="7574911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State space models are of the form</a:t>
            </a:r>
            <a:endParaRPr lang="en-US" sz="2045" baseline="-25000" dirty="0">
              <a:latin typeface="Arial"/>
              <a:cs typeface="Arial"/>
            </a:endParaRP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1265675" y="1425631"/>
          <a:ext cx="1175465" cy="775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890" name="Equation" r:id="rId7" imgW="647700" imgH="393700" progId="Equation.DSMT4">
                  <p:embed/>
                </p:oleObj>
              </mc:Choice>
              <mc:Fallback>
                <p:oleObj name="Equation" r:id="rId7" imgW="6477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65675" y="1425631"/>
                        <a:ext cx="1175465" cy="775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309759" y="2269414"/>
            <a:ext cx="7418418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 smtClean="0">
                <a:latin typeface="Arial"/>
                <a:cs typeface="Arial"/>
              </a:rPr>
              <a:t>i.e., </a:t>
            </a:r>
            <a:r>
              <a:rPr lang="en-US" sz="2045" dirty="0">
                <a:latin typeface="Arial"/>
                <a:cs typeface="Arial"/>
              </a:rPr>
              <a:t>a 1</a:t>
            </a:r>
            <a:r>
              <a:rPr lang="en-US" sz="2045" baseline="30000" dirty="0">
                <a:latin typeface="Arial"/>
                <a:cs typeface="Arial"/>
              </a:rPr>
              <a:t>st</a:t>
            </a:r>
            <a:r>
              <a:rPr lang="en-US" sz="2045" dirty="0">
                <a:latin typeface="Arial"/>
                <a:cs typeface="Arial"/>
              </a:rPr>
              <a:t> order differential is equated to some function</a:t>
            </a:r>
            <a:endParaRPr lang="en-US" sz="2045" baseline="-25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59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3330987" y="1867940"/>
          <a:ext cx="1684064" cy="775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12" name="Equation" r:id="rId3" imgW="927100" imgH="393700" progId="Equation.DSMT4">
                  <p:embed/>
                </p:oleObj>
              </mc:Choice>
              <mc:Fallback>
                <p:oleObj name="Equation" r:id="rId3" imgW="9271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30987" y="1867940"/>
                        <a:ext cx="1684064" cy="775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330054" y="888229"/>
            <a:ext cx="6391782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At steady state equilibrium the system is stationary </a:t>
            </a:r>
          </a:p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Therefore we have the condition that</a:t>
            </a:r>
            <a:endParaRPr lang="en-US" sz="2045" baseline="-25000" dirty="0">
              <a:latin typeface="Arial"/>
              <a:cs typeface="Arial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728322" y="3235573"/>
          <a:ext cx="3504749" cy="850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13" name="Equation" r:id="rId5" imgW="1930400" imgH="431800" progId="Equation.DSMT4">
                  <p:embed/>
                </p:oleObj>
              </mc:Choice>
              <mc:Fallback>
                <p:oleObj name="Equation" r:id="rId5" imgW="1930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28322" y="3235573"/>
                        <a:ext cx="3504749" cy="850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94696" y="2780737"/>
            <a:ext cx="5672582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45" dirty="0">
                <a:latin typeface="Arial"/>
                <a:cs typeface="Arial"/>
              </a:rPr>
              <a:t>Therefore the 1</a:t>
            </a:r>
            <a:r>
              <a:rPr lang="en-US" sz="2045" baseline="30000" dirty="0">
                <a:latin typeface="Arial"/>
                <a:cs typeface="Arial"/>
              </a:rPr>
              <a:t>st</a:t>
            </a:r>
            <a:r>
              <a:rPr lang="en-US" sz="2045" dirty="0">
                <a:latin typeface="Arial"/>
                <a:cs typeface="Arial"/>
              </a:rPr>
              <a:t> order Taylor approximation</a:t>
            </a:r>
            <a:endParaRPr lang="en-US" sz="2045" baseline="-25000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4696" y="4051075"/>
            <a:ext cx="818507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>
                <a:latin typeface="Arial"/>
                <a:cs typeface="Arial"/>
              </a:rPr>
              <a:t>since the 1</a:t>
            </a:r>
            <a:r>
              <a:rPr lang="en-US" sz="2045" baseline="30000" dirty="0">
                <a:latin typeface="Arial"/>
                <a:cs typeface="Arial"/>
              </a:rPr>
              <a:t>st</a:t>
            </a:r>
            <a:r>
              <a:rPr lang="en-US" sz="2045" dirty="0">
                <a:latin typeface="Arial"/>
                <a:cs typeface="Arial"/>
              </a:rPr>
              <a:t> term on the RHS is zero</a:t>
            </a:r>
            <a:r>
              <a:rPr lang="en-US" sz="2045" baseline="-25000" dirty="0">
                <a:latin typeface="Arial"/>
                <a:cs typeface="Arial"/>
              </a:rPr>
              <a:t> </a:t>
            </a:r>
            <a:r>
              <a:rPr lang="en-US" sz="2045" dirty="0">
                <a:latin typeface="Arial"/>
                <a:cs typeface="Arial"/>
              </a:rPr>
              <a:t>so the expression simplifies to </a:t>
            </a:r>
            <a:endParaRPr lang="en-US" sz="2045" baseline="-25000" dirty="0">
              <a:latin typeface="Arial"/>
              <a:cs typeface="Arial"/>
            </a:endParaRP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2728321" y="4609875"/>
          <a:ext cx="2651219" cy="84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14" name="Equation" r:id="rId7" imgW="1460500" imgH="431800" progId="Equation.3">
                  <p:embed/>
                </p:oleObj>
              </mc:Choice>
              <mc:Fallback>
                <p:oleObj name="Equation" r:id="rId7" imgW="1460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28321" y="4609875"/>
                        <a:ext cx="2651219" cy="849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 flipV="1">
            <a:off x="5092098" y="5243883"/>
            <a:ext cx="1244908" cy="6995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728324" y="5459488"/>
            <a:ext cx="1205327" cy="54163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58173" y="5943407"/>
            <a:ext cx="3291895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45" dirty="0">
                <a:latin typeface="Arial"/>
                <a:cs typeface="Arial"/>
              </a:rPr>
              <a:t>Gradient at the equilibrium</a:t>
            </a:r>
            <a:endParaRPr lang="en-US" sz="2045" baseline="-250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50441" y="5943407"/>
            <a:ext cx="3617229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45" dirty="0">
                <a:latin typeface="Arial"/>
                <a:cs typeface="Arial"/>
              </a:rPr>
              <a:t>Deviation from the equilibrium</a:t>
            </a:r>
            <a:endParaRPr lang="en-US" sz="2045" baseline="-25000" dirty="0">
              <a:latin typeface="Arial"/>
              <a:cs typeface="Arial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689859" y="-4898"/>
            <a:ext cx="7791337" cy="618411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67" b="1" dirty="0"/>
              <a:t>1-dimensional Taylor series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0450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 bldLvl="2"/>
      <p:bldP spid="13" grpId="0"/>
      <p:bldP spid="14" grpId="0"/>
      <p:bldP spid="16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7-03-29 at 14.57.3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3514" y="2873040"/>
            <a:ext cx="2883876" cy="3711924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859993" y="858722"/>
          <a:ext cx="854883" cy="30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36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59993" y="858722"/>
                        <a:ext cx="854883" cy="30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284487" y="789121"/>
            <a:ext cx="2882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If we have the equation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963589" y="1312405"/>
            <a:ext cx="10618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Where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025474" y="1401429"/>
          <a:ext cx="2547064" cy="304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37" name="Equation" r:id="rId6" imgW="1701800" imgH="203200" progId="Equation.DSMT4">
                  <p:embed/>
                </p:oleObj>
              </mc:Choice>
              <mc:Fallback>
                <p:oleObj name="Equation" r:id="rId6" imgW="17018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25474" y="1401429"/>
                        <a:ext cx="2547064" cy="3043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84487" y="3758136"/>
          <a:ext cx="5299733" cy="2755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938" name="Equation" r:id="rId8" imgW="3543300" imgH="1841500" progId="Equation.DSMT4">
                  <p:embed/>
                </p:oleObj>
              </mc:Choice>
              <mc:Fallback>
                <p:oleObj name="Equation" r:id="rId8" imgW="3543300" imgH="1841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4487" y="3758136"/>
                        <a:ext cx="5299733" cy="2755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0" y="-2451"/>
            <a:ext cx="9143999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/>
                <a:cs typeface="Arial"/>
              </a:rPr>
              <a:t>Linearization of </a:t>
            </a:r>
            <a:r>
              <a:rPr lang="en-US" sz="2727" b="1">
                <a:latin typeface="Arial"/>
                <a:cs typeface="Arial"/>
              </a:rPr>
              <a:t>high-order </a:t>
            </a:r>
            <a:r>
              <a:rPr lang="en-US" sz="2727" b="1" smtClean="0">
                <a:latin typeface="Arial"/>
                <a:cs typeface="Arial"/>
              </a:rPr>
              <a:t>non-linear </a:t>
            </a:r>
            <a:r>
              <a:rPr lang="en-US" sz="2727" b="1" dirty="0">
                <a:latin typeface="Arial"/>
                <a:cs typeface="Arial"/>
              </a:rPr>
              <a:t>systems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4487" y="1811964"/>
            <a:ext cx="85922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To linearize a high order non-linear system using a Taylor expansion, we need to calculate the </a:t>
            </a:r>
            <a:r>
              <a:rPr lang="en-US" sz="2000" dirty="0" err="1">
                <a:latin typeface="Arial"/>
                <a:cs typeface="Arial"/>
              </a:rPr>
              <a:t>Jacobian</a:t>
            </a:r>
            <a:r>
              <a:rPr lang="en-US" sz="2000" dirty="0">
                <a:latin typeface="Arial"/>
                <a:cs typeface="Arial"/>
              </a:rPr>
              <a:t> matrix and evaluate it at its equilibrium position(s)</a:t>
            </a:r>
          </a:p>
          <a:p>
            <a:pPr marL="292190" indent="-292190">
              <a:buFont typeface="Arial"/>
              <a:buChar char="•"/>
            </a:pPr>
            <a:r>
              <a:rPr lang="en-US" sz="2000" dirty="0">
                <a:latin typeface="Arial"/>
                <a:cs typeface="Arial"/>
              </a:rPr>
              <a:t>This leads to a local approximation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8229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p" bldLvl="2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612926" y="1343597"/>
          <a:ext cx="2072279" cy="1122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19" name="Equation" r:id="rId3" imgW="1384300" imgH="749300" progId="Equation.DSMT4">
                  <p:embed/>
                </p:oleObj>
              </mc:Choice>
              <mc:Fallback>
                <p:oleObj name="Equation" r:id="rId3" imgW="13843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926" y="1343597"/>
                        <a:ext cx="2072279" cy="1122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280260" y="767850"/>
            <a:ext cx="41278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/>
                <a:cs typeface="Arial"/>
              </a:rPr>
              <a:t>If we have the equation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58808" y="2861897"/>
          <a:ext cx="2507837" cy="1463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20" name="Equation" r:id="rId5" imgW="1676400" imgH="977900" progId="Equation.3">
                  <p:embed/>
                </p:oleObj>
              </mc:Choice>
              <mc:Fallback>
                <p:oleObj name="Equation" r:id="rId5" imgW="1676400" imgH="977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8808" y="2861897"/>
                        <a:ext cx="2507837" cy="14635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1065899" y="0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 err="1">
                <a:latin typeface="Arial"/>
                <a:cs typeface="Arial"/>
              </a:rPr>
              <a:t>Jacobian</a:t>
            </a:r>
            <a:r>
              <a:rPr lang="en-US" sz="2727" b="1" dirty="0">
                <a:latin typeface="Arial"/>
                <a:cs typeface="Arial"/>
              </a:rPr>
              <a:t> example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/>
          </p:nvPr>
        </p:nvGraphicFramePr>
        <p:xfrm>
          <a:off x="2946922" y="1218562"/>
          <a:ext cx="1559620" cy="62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21" name="Equation" r:id="rId7" imgW="1041400" imgH="419100" progId="Equation.3">
                  <p:embed/>
                </p:oleObj>
              </mc:Choice>
              <mc:Fallback>
                <p:oleObj name="Equation" r:id="rId7" imgW="10414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46922" y="1218562"/>
                        <a:ext cx="1559620" cy="62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941590" y="1954946"/>
          <a:ext cx="1939719" cy="30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22" name="Equation" r:id="rId9" imgW="1295400" imgH="203200" progId="Equation.DSMT4">
                  <p:embed/>
                </p:oleObj>
              </mc:Choice>
              <mc:Fallback>
                <p:oleObj name="Equation" r:id="rId9" imgW="12954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41590" y="1954946"/>
                        <a:ext cx="1939719" cy="3057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6995973" y="2764386"/>
          <a:ext cx="1082130" cy="2528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23" name="Equation" r:id="rId11" imgW="723900" imgH="1689100" progId="Equation.DSMT4">
                  <p:embed/>
                </p:oleObj>
              </mc:Choice>
              <mc:Fallback>
                <p:oleObj name="Equation" r:id="rId11" imgW="723900" imgH="168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95973" y="2764386"/>
                        <a:ext cx="1082130" cy="2528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3633448" y="3393633"/>
            <a:ext cx="24957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It is easy to see that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359085" y="5292513"/>
          <a:ext cx="2563296" cy="1122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24" name="Equation" r:id="rId13" imgW="1714500" imgH="749300" progId="Equation.DSMT4">
                  <p:embed/>
                </p:oleObj>
              </mc:Choice>
              <mc:Fallback>
                <p:oleObj name="Equation" r:id="rId13" imgW="1714500" imgH="749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9085" y="5292513"/>
                        <a:ext cx="2563296" cy="1122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124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76333" y="1899591"/>
            <a:ext cx="7791337" cy="2705325"/>
          </a:xfrm>
        </p:spPr>
        <p:txBody>
          <a:bodyPr>
            <a:normAutofit fontScale="90000"/>
          </a:bodyPr>
          <a:lstStyle/>
          <a:p>
            <a:r>
              <a:rPr lang="en-GB" sz="3067" b="1" dirty="0" smtId="1">
                <a:solidFill>
                  <a:srgbClr val="FF3300"/>
                </a:solidFill>
              </a:rPr>
              <a:t>ROCO218</a:t>
            </a:r>
            <a:r>
              <a:rPr lang="en-GB" sz="3067" b="1" dirty="0">
                <a:solidFill>
                  <a:srgbClr val="FF3300"/>
                </a:solidFill>
              </a:rPr>
              <a:t>: Control Engineering</a:t>
            </a:r>
            <a:br>
              <a:rPr lang="en-GB" sz="3067" b="1" dirty="0">
                <a:solidFill>
                  <a:srgbClr val="FF3300"/>
                </a:solidFill>
              </a:rPr>
            </a:br>
            <a:r>
              <a:rPr lang="en-GB" sz="3067" b="1" dirty="0">
                <a:solidFill>
                  <a:srgbClr val="FF3300"/>
                </a:solidFill>
              </a:rPr>
              <a:t> Dr Ian Howard </a:t>
            </a:r>
            <a:r>
              <a:rPr lang="en-GB" sz="3067" b="1" dirty="0" smtClean="0">
                <a:solidFill>
                  <a:srgbClr val="FF3300"/>
                </a:solidFill>
              </a:rPr>
              <a:t/>
            </a:r>
            <a:br>
              <a:rPr lang="en-GB" sz="3067" b="1" dirty="0" smtClean="0">
                <a:solidFill>
                  <a:srgbClr val="FF3300"/>
                </a:solidFill>
              </a:rPr>
            </a:br>
            <a:r>
              <a:rPr lang="en-GB" sz="3067" i="1" dirty="0">
                <a:solidFill>
                  <a:srgbClr val="FF3300"/>
                </a:solidFill>
              </a:rPr>
              <a:t/>
            </a:r>
            <a:br>
              <a:rPr lang="en-GB" sz="3067" i="1" dirty="0">
                <a:solidFill>
                  <a:srgbClr val="FF3300"/>
                </a:solidFill>
              </a:rPr>
            </a:br>
            <a:r>
              <a:rPr lang="en-GB" sz="3067" dirty="0"/>
              <a:t>Lecture </a:t>
            </a:r>
            <a:r>
              <a:rPr lang="en-GB" sz="3067" dirty="0" smtClean="0"/>
              <a:t>6</a:t>
            </a:r>
            <a:r>
              <a:rPr lang="en-GB" sz="3067" dirty="0"/>
              <a:t/>
            </a:r>
            <a:br>
              <a:rPr lang="en-GB" sz="3067" dirty="0"/>
            </a:br>
            <a:r>
              <a:rPr lang="en-GB" sz="3067" dirty="0"/>
              <a:t/>
            </a:r>
            <a:br>
              <a:rPr lang="en-GB" sz="3067" dirty="0"/>
            </a:br>
            <a:r>
              <a:rPr lang="en-GB" sz="3067" dirty="0"/>
              <a:t>Example state space model </a:t>
            </a:r>
            <a:br>
              <a:rPr lang="en-GB" sz="3067" dirty="0"/>
            </a:br>
            <a:r>
              <a:rPr lang="en-GB" sz="3067" dirty="0"/>
              <a:t>of a simple pendulum </a:t>
            </a:r>
          </a:p>
        </p:txBody>
      </p:sp>
    </p:spTree>
    <p:extLst>
      <p:ext uri="{BB962C8B-B14F-4D97-AF65-F5344CB8AC3E}">
        <p14:creationId xmlns:p14="http://schemas.microsoft.com/office/powerpoint/2010/main" val="21035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08" y="992401"/>
            <a:ext cx="3121200" cy="33917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034629" y="4631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Fixed point mass pendulum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86135" y="2780697"/>
          <a:ext cx="1332373" cy="84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43" name="Equation" r:id="rId4" imgW="660400" imgH="419100" progId="Equation.DSMT4">
                  <p:embed/>
                </p:oleObj>
              </mc:Choice>
              <mc:Fallback>
                <p:oleObj name="Equation" r:id="rId4" imgW="6604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6135" y="2780697"/>
                        <a:ext cx="1332373" cy="84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761549" y="1475755"/>
          <a:ext cx="2152086" cy="485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44" name="Equation" r:id="rId6" imgW="1066800" imgH="241300" progId="Equation.DSMT4">
                  <p:embed/>
                </p:oleObj>
              </mc:Choice>
              <mc:Fallback>
                <p:oleObj name="Equation" r:id="rId6" imgW="1066800" imgH="2413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61549" y="1475755"/>
                        <a:ext cx="2152086" cy="485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00435" y="3674916"/>
          <a:ext cx="2847355" cy="84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45" name="Equation" r:id="rId8" imgW="1409700" imgH="419100" progId="Equation.DSMT4">
                  <p:embed/>
                </p:oleObj>
              </mc:Choice>
              <mc:Fallback>
                <p:oleObj name="Equation" r:id="rId8" imgW="14097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00435" y="3674916"/>
                        <a:ext cx="2847355" cy="84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28411" y="748259"/>
            <a:ext cx="832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Gravitation force acting on mass leads to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torque about the pivot given by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5238" y="2072811"/>
            <a:ext cx="58577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 resistance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torque to movement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is due to the moment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inertia of system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5238" y="4597895"/>
            <a:ext cx="22701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For point mass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2415153" y="4572777"/>
          <a:ext cx="975270" cy="384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46" name="Equation" r:id="rId10" imgW="482600" imgH="190500" progId="Equation.DSMT4">
                  <p:embed/>
                </p:oleObj>
              </mc:Choice>
              <mc:Fallback>
                <p:oleObj name="Equation" r:id="rId10" imgW="4826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15153" y="4572777"/>
                        <a:ext cx="975270" cy="384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17633" y="5169876"/>
          <a:ext cx="3181463" cy="84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47" name="Equation" r:id="rId12" imgW="1574800" imgH="419100" progId="Equation.3">
                  <p:embed/>
                </p:oleObj>
              </mc:Choice>
              <mc:Fallback>
                <p:oleObj name="Equation" r:id="rId12" imgW="1574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7633" y="5169876"/>
                        <a:ext cx="3181463" cy="84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00435" y="6013938"/>
          <a:ext cx="2436146" cy="84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148" name="Equation" r:id="rId14" imgW="1206500" imgH="419100" progId="Equation.DSMT4">
                  <p:embed/>
                </p:oleObj>
              </mc:Choice>
              <mc:Fallback>
                <p:oleObj name="Equation" r:id="rId14" imgW="12065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00435" y="6013938"/>
                        <a:ext cx="2436146" cy="84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8046833" y="4084841"/>
            <a:ext cx="0" cy="714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563284" y="4815574"/>
            <a:ext cx="1008609" cy="3284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34" dirty="0">
                <a:solidFill>
                  <a:srgbClr val="FF0000"/>
                </a:solidFill>
                <a:latin typeface="Arial" charset="0"/>
              </a:rPr>
              <a:t>force=mg</a:t>
            </a:r>
            <a:endParaRPr lang="en-US" sz="1534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31350" y="4233436"/>
            <a:ext cx="914033" cy="564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34" dirty="0">
                <a:solidFill>
                  <a:srgbClr val="FF0000"/>
                </a:solidFill>
                <a:latin typeface="Arial" charset="0"/>
              </a:rPr>
              <a:t>distance</a:t>
            </a:r>
          </a:p>
          <a:p>
            <a:r>
              <a:rPr lang="en-US" sz="1534" dirty="0">
                <a:solidFill>
                  <a:srgbClr val="FF0000"/>
                </a:solidFill>
                <a:latin typeface="Arial" charset="0"/>
              </a:rPr>
              <a:t>=</a:t>
            </a:r>
            <a:r>
              <a:rPr lang="en-US" sz="1534" dirty="0" err="1">
                <a:solidFill>
                  <a:srgbClr val="FF0000"/>
                </a:solidFill>
                <a:latin typeface="Arial" charset="0"/>
              </a:rPr>
              <a:t>l.sin</a:t>
            </a:r>
            <a:r>
              <a:rPr lang="en-US" sz="1534" dirty="0">
                <a:solidFill>
                  <a:srgbClr val="FF0000"/>
                </a:solidFill>
                <a:latin typeface="Arial" charset="0"/>
              </a:rPr>
              <a:t>(</a:t>
            </a:r>
            <a:r>
              <a:rPr lang="en-US" sz="1534" dirty="0" err="1">
                <a:solidFill>
                  <a:srgbClr val="FF0000"/>
                </a:solidFill>
                <a:latin typeface="Arial" charset="0"/>
              </a:rPr>
              <a:t>θ</a:t>
            </a:r>
            <a:r>
              <a:rPr lang="en-US" sz="1534" dirty="0">
                <a:solidFill>
                  <a:srgbClr val="FF0000"/>
                </a:solidFill>
                <a:latin typeface="Arial" charset="0"/>
              </a:rPr>
              <a:t>)</a:t>
            </a:r>
            <a:endParaRPr lang="en-US" sz="1534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707205" y="4170303"/>
            <a:ext cx="1261334" cy="1317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51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60124" y="5706916"/>
            <a:ext cx="1817979" cy="31111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33078" indent="-243492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73966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63553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753139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42725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32312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921898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311484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56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0123" y="678165"/>
            <a:ext cx="7055649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>
                <a:latin typeface="Arial" charset="0"/>
              </a:rPr>
              <a:t>From differential equation for point mass  pendulum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38472" y="1303677"/>
          <a:ext cx="1930354" cy="852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67" name="Equation" r:id="rId3" imgW="1028700" imgH="419100" progId="Equation.DSMT4">
                  <p:embed/>
                </p:oleObj>
              </mc:Choice>
              <mc:Fallback>
                <p:oleObj name="Equation" r:id="rId3" imgW="1028700" imgH="419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8472" y="1303677"/>
                        <a:ext cx="1930354" cy="852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 txBox="1">
            <a:spLocks/>
          </p:cNvSpPr>
          <p:nvPr/>
        </p:nvSpPr>
        <p:spPr>
          <a:xfrm>
            <a:off x="1315351" y="5035"/>
            <a:ext cx="64728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State space model of simple pendulum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10123" y="2375875"/>
            <a:ext cx="5004427" cy="72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>
                <a:latin typeface="Arial" charset="0"/>
              </a:rPr>
              <a:t>Choosing state variables of angle and angular velocity</a:t>
            </a:r>
            <a:endParaRPr lang="en-US" sz="2045" dirty="0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430362" y="3264346"/>
          <a:ext cx="857797" cy="1006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68" name="Equation" r:id="rId5" imgW="457200" imgH="495300" progId="Equation.3">
                  <p:embed/>
                </p:oleObj>
              </mc:Choice>
              <mc:Fallback>
                <p:oleObj name="Equation" r:id="rId5" imgW="4572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362" y="3264346"/>
                        <a:ext cx="857797" cy="10063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38472" y="5119721"/>
          <a:ext cx="737929" cy="412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69" name="Equation" r:id="rId7" imgW="393700" imgH="203200" progId="Equation.3">
                  <p:embed/>
                </p:oleObj>
              </mc:Choice>
              <mc:Fallback>
                <p:oleObj name="Equation" r:id="rId7" imgW="393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472" y="5119721"/>
                        <a:ext cx="737929" cy="412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438472" y="5699018"/>
          <a:ext cx="1691869" cy="799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70" name="Equation" r:id="rId9" imgW="901700" imgH="393700" progId="Equation.3">
                  <p:embed/>
                </p:oleObj>
              </mc:Choice>
              <mc:Fallback>
                <p:oleObj name="Equation" r:id="rId9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8472" y="5699018"/>
                        <a:ext cx="1691869" cy="799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1404563" y="5213855"/>
          <a:ext cx="499445" cy="41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71" name="Equation" r:id="rId11" imgW="266700" imgH="203200" progId="Equation.DSMT4">
                  <p:embed/>
                </p:oleObj>
              </mc:Choice>
              <mc:Fallback>
                <p:oleObj name="Equation" r:id="rId11" imgW="2667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04563" y="5213855"/>
                        <a:ext cx="499445" cy="412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/>
          </p:nvPr>
        </p:nvGraphicFramePr>
        <p:xfrm>
          <a:off x="2296127" y="5892448"/>
          <a:ext cx="523169" cy="41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72" name="Equation" r:id="rId13" imgW="279400" imgH="203200" progId="Equation.3">
                  <p:embed/>
                </p:oleObj>
              </mc:Choice>
              <mc:Fallback>
                <p:oleObj name="Equation" r:id="rId13" imgW="279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96127" y="5892448"/>
                        <a:ext cx="523169" cy="412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20"/>
          <p:cNvSpPr/>
          <p:nvPr/>
        </p:nvSpPr>
        <p:spPr>
          <a:xfrm>
            <a:off x="3362040" y="5995115"/>
            <a:ext cx="3975832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45" dirty="0">
                <a:solidFill>
                  <a:srgbClr val="FF0000"/>
                </a:solidFill>
                <a:latin typeface="Arial" charset="0"/>
              </a:rPr>
              <a:t>NB: </a:t>
            </a:r>
            <a:r>
              <a:rPr lang="en-US" sz="2045">
                <a:solidFill>
                  <a:srgbClr val="FF0000"/>
                </a:solidFill>
                <a:latin typeface="Arial" charset="0"/>
              </a:rPr>
              <a:t>This is a non-linear equation</a:t>
            </a:r>
            <a:endParaRPr lang="en-US" sz="2045" dirty="0">
              <a:solidFill>
                <a:srgbClr val="FF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71108" y="968020"/>
            <a:ext cx="3121200" cy="339170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8046833" y="4084841"/>
            <a:ext cx="0" cy="714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563284" y="4815574"/>
            <a:ext cx="1008609" cy="3284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34" dirty="0">
                <a:solidFill>
                  <a:srgbClr val="FF0000"/>
                </a:solidFill>
                <a:latin typeface="Arial" charset="0"/>
              </a:rPr>
              <a:t>force=mg</a:t>
            </a:r>
            <a:endParaRPr lang="en-US" sz="1534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31350" y="4233436"/>
            <a:ext cx="914033" cy="564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34" dirty="0">
                <a:solidFill>
                  <a:srgbClr val="FF0000"/>
                </a:solidFill>
                <a:latin typeface="Arial" charset="0"/>
              </a:rPr>
              <a:t>distance</a:t>
            </a:r>
          </a:p>
          <a:p>
            <a:r>
              <a:rPr lang="en-US" sz="1534" dirty="0">
                <a:solidFill>
                  <a:srgbClr val="FF0000"/>
                </a:solidFill>
                <a:latin typeface="Arial" charset="0"/>
              </a:rPr>
              <a:t>=</a:t>
            </a:r>
            <a:r>
              <a:rPr lang="en-US" sz="1534" dirty="0" err="1">
                <a:solidFill>
                  <a:srgbClr val="FF0000"/>
                </a:solidFill>
                <a:latin typeface="Arial" charset="0"/>
              </a:rPr>
              <a:t>l.sin</a:t>
            </a:r>
            <a:r>
              <a:rPr lang="en-US" sz="1534" dirty="0">
                <a:solidFill>
                  <a:srgbClr val="FF0000"/>
                </a:solidFill>
                <a:latin typeface="Arial" charset="0"/>
              </a:rPr>
              <a:t>(</a:t>
            </a:r>
            <a:r>
              <a:rPr lang="en-US" sz="1534" dirty="0" err="1">
                <a:solidFill>
                  <a:srgbClr val="FF0000"/>
                </a:solidFill>
                <a:latin typeface="Arial" charset="0"/>
              </a:rPr>
              <a:t>θ</a:t>
            </a:r>
            <a:r>
              <a:rPr lang="en-US" sz="1534" dirty="0">
                <a:solidFill>
                  <a:srgbClr val="FF0000"/>
                </a:solidFill>
                <a:latin typeface="Arial" charset="0"/>
              </a:rPr>
              <a:t>)</a:t>
            </a:r>
            <a:endParaRPr lang="en-US" sz="1534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6707205" y="4170303"/>
            <a:ext cx="1261334" cy="1317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74002" y="4647248"/>
            <a:ext cx="3388684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45" dirty="0">
                <a:latin typeface="Arial" charset="0"/>
              </a:rPr>
              <a:t>Thus</a:t>
            </a:r>
            <a:endParaRPr lang="en-US" sz="2045" dirty="0"/>
          </a:p>
        </p:txBody>
      </p:sp>
    </p:spTree>
    <p:extLst>
      <p:ext uri="{BB962C8B-B14F-4D97-AF65-F5344CB8AC3E}">
        <p14:creationId xmlns:p14="http://schemas.microsoft.com/office/powerpoint/2010/main" val="3436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4" grpId="0"/>
      <p:bldP spid="21" grpId="0"/>
      <p:bldP spid="2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60124" y="5706916"/>
            <a:ext cx="1817979" cy="31111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33078" indent="-243492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73966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63553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753139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42725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32312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921898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311484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57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2312356" y="1509467"/>
          <a:ext cx="1237374" cy="46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44" name="Equation" r:id="rId3" imgW="660400" imgH="228600" progId="Equation.DSMT4">
                  <p:embed/>
                </p:oleObj>
              </mc:Choice>
              <mc:Fallback>
                <p:oleObj name="Equation" r:id="rId3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2356" y="1509467"/>
                        <a:ext cx="1237374" cy="46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2688982" y="3113285"/>
          <a:ext cx="2215037" cy="799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45" name="Equation" r:id="rId5" imgW="1181100" imgH="393700" progId="Equation.3">
                  <p:embed/>
                </p:oleObj>
              </mc:Choice>
              <mc:Fallback>
                <p:oleObj name="Equation" r:id="rId5" imgW="1181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88982" y="3113285"/>
                        <a:ext cx="2215037" cy="799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280819" y="822531"/>
            <a:ext cx="40849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We now find the equilibrium points</a:t>
            </a:r>
            <a:endParaRPr lang="en-US" sz="2000" dirty="0"/>
          </a:p>
        </p:txBody>
      </p:sp>
      <p:graphicFrame>
        <p:nvGraphicFramePr>
          <p:cNvPr id="35" name="Object 34"/>
          <p:cNvGraphicFramePr>
            <a:graphicFrameLocks noChangeAspect="1"/>
          </p:cNvGraphicFramePr>
          <p:nvPr>
            <p:extLst/>
          </p:nvPr>
        </p:nvGraphicFramePr>
        <p:xfrm>
          <a:off x="938661" y="2736858"/>
          <a:ext cx="1164642" cy="41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46" name="Equation" r:id="rId7" imgW="622300" imgH="203200" progId="Equation.DSMT4">
                  <p:embed/>
                </p:oleObj>
              </mc:Choice>
              <mc:Fallback>
                <p:oleObj name="Equation" r:id="rId7" imgW="6223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38661" y="2736858"/>
                        <a:ext cx="1164642" cy="412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/>
          </p:nvPr>
        </p:nvGraphicFramePr>
        <p:xfrm>
          <a:off x="2596585" y="2750481"/>
          <a:ext cx="1068811" cy="335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47" name="Equation" r:id="rId9" imgW="571500" imgH="165100" progId="Equation.DSMT4">
                  <p:embed/>
                </p:oleObj>
              </mc:Choice>
              <mc:Fallback>
                <p:oleObj name="Equation" r:id="rId9" imgW="571500" imgH="165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96585" y="2750481"/>
                        <a:ext cx="1068811" cy="335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/>
          </p:nvPr>
        </p:nvGraphicFramePr>
        <p:xfrm>
          <a:off x="777226" y="4338652"/>
          <a:ext cx="2114212" cy="799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48" name="Equation" r:id="rId11" imgW="1130300" imgH="393700" progId="Equation.3">
                  <p:embed/>
                </p:oleObj>
              </mc:Choice>
              <mc:Fallback>
                <p:oleObj name="Equation" r:id="rId11" imgW="11303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7226" y="4338652"/>
                        <a:ext cx="2114212" cy="799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>
            <p:extLst/>
          </p:nvPr>
        </p:nvGraphicFramePr>
        <p:xfrm>
          <a:off x="3130990" y="4494098"/>
          <a:ext cx="1331020" cy="38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49" name="Equation" r:id="rId13" imgW="711200" imgH="190500" progId="Equation.DSMT4">
                  <p:embed/>
                </p:oleObj>
              </mc:Choice>
              <mc:Fallback>
                <p:oleObj name="Equation" r:id="rId13" imgW="7112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130990" y="4494098"/>
                        <a:ext cx="1331020" cy="386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38"/>
          <p:cNvSpPr/>
          <p:nvPr/>
        </p:nvSpPr>
        <p:spPr>
          <a:xfrm>
            <a:off x="354334" y="1464528"/>
            <a:ext cx="1521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First term is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429834" y="3311395"/>
            <a:ext cx="1893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Second term is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354334" y="2159143"/>
            <a:ext cx="289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Therefore at equilibrium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437077" y="3894281"/>
            <a:ext cx="28921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Therefore at equilibrium</a:t>
            </a:r>
            <a:endParaRPr lang="en-US" sz="20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5898654" y="4687529"/>
          <a:ext cx="2739141" cy="193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250" name="Equation" r:id="rId15" imgW="1422400" imgH="927100" progId="Equation.DSMT4">
                  <p:embed/>
                </p:oleObj>
              </mc:Choice>
              <mc:Fallback>
                <p:oleObj name="Equation" r:id="rId15" imgW="1422400" imgH="927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98654" y="4687529"/>
                        <a:ext cx="2739141" cy="1937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370061" y="5174114"/>
            <a:ext cx="51219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We now need to calculate the Jacobian to linearize the system at the equilibrium point. </a:t>
            </a:r>
          </a:p>
          <a:p>
            <a:pPr algn="l"/>
            <a:r>
              <a:rPr lang="en-US" sz="2000" dirty="0">
                <a:latin typeface="Arial" charset="0"/>
              </a:rPr>
              <a:t>I.e. we need to compute J where</a:t>
            </a:r>
            <a:endParaRPr lang="en-US" sz="20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315351" y="5035"/>
            <a:ext cx="64728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State space model of simple pendulum </a:t>
            </a:r>
          </a:p>
        </p:txBody>
      </p:sp>
    </p:spTree>
    <p:extLst>
      <p:ext uri="{BB962C8B-B14F-4D97-AF65-F5344CB8AC3E}">
        <p14:creationId xmlns:p14="http://schemas.microsoft.com/office/powerpoint/2010/main" val="166236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/>
      <p:bldP spid="40" grpId="0"/>
      <p:bldP spid="14" grpId="0"/>
      <p:bldP spid="15" grpId="0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988189" y="1578769"/>
          <a:ext cx="1237374" cy="465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15" name="Equation" r:id="rId3" imgW="660400" imgH="228600" progId="Equation.DSMT4">
                  <p:embed/>
                </p:oleObj>
              </mc:Choice>
              <mc:Fallback>
                <p:oleObj name="Equation" r:id="rId3" imgW="6604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8189" y="1578769"/>
                        <a:ext cx="1237374" cy="465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3033033" y="1448807"/>
          <a:ext cx="2215037" cy="799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16" name="Equation" r:id="rId5" imgW="1181100" imgH="393700" progId="Equation.3">
                  <p:embed/>
                </p:oleObj>
              </mc:Choice>
              <mc:Fallback>
                <p:oleObj name="Equation" r:id="rId5" imgW="1181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33033" y="1448807"/>
                        <a:ext cx="2215037" cy="799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877617" y="2452377"/>
          <a:ext cx="2399623" cy="822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17" name="Equation" r:id="rId7" imgW="1244600" imgH="393700" progId="Equation.3">
                  <p:embed/>
                </p:oleObj>
              </mc:Choice>
              <mc:Fallback>
                <p:oleObj name="Equation" r:id="rId7" imgW="1244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7617" y="2452377"/>
                        <a:ext cx="2399623" cy="8224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831626" y="3389773"/>
          <a:ext cx="2400977" cy="822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18" name="Equation" r:id="rId9" imgW="1244600" imgH="393700" progId="Equation.3">
                  <p:embed/>
                </p:oleObj>
              </mc:Choice>
              <mc:Fallback>
                <p:oleObj name="Equation" r:id="rId9" imgW="1244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1626" y="3389773"/>
                        <a:ext cx="2400977" cy="8224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/>
          </p:nvPr>
        </p:nvGraphicFramePr>
        <p:xfrm>
          <a:off x="793750" y="4366397"/>
          <a:ext cx="4454319" cy="902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19" name="Equation" r:id="rId11" imgW="2311400" imgH="431800" progId="Equation.DSMT4">
                  <p:embed/>
                </p:oleObj>
              </mc:Choice>
              <mc:Fallback>
                <p:oleObj name="Equation" r:id="rId11" imgW="23114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3750" y="4366397"/>
                        <a:ext cx="4454319" cy="902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/>
          <p:cNvGraphicFramePr>
            <a:graphicFrameLocks noChangeAspect="1"/>
          </p:cNvGraphicFramePr>
          <p:nvPr>
            <p:extLst/>
          </p:nvPr>
        </p:nvGraphicFramePr>
        <p:xfrm>
          <a:off x="811335" y="5448527"/>
          <a:ext cx="3499338" cy="902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20" name="Equation" r:id="rId13" imgW="1816100" imgH="431800" progId="Equation.DSMT4">
                  <p:embed/>
                </p:oleObj>
              </mc:Choice>
              <mc:Fallback>
                <p:oleObj name="Equation" r:id="rId13" imgW="18161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1335" y="5448527"/>
                        <a:ext cx="3499338" cy="902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33"/>
          <p:cNvSpPr/>
          <p:nvPr/>
        </p:nvSpPr>
        <p:spPr>
          <a:xfrm>
            <a:off x="415005" y="978738"/>
            <a:ext cx="77913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To calculate the </a:t>
            </a:r>
            <a:r>
              <a:rPr lang="en-US" sz="2000" dirty="0" smtClean="0">
                <a:latin typeface="Arial" charset="0"/>
              </a:rPr>
              <a:t>Jacobian we look at the functions:</a:t>
            </a:r>
            <a:endParaRPr lang="en-US" sz="20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315351" y="5035"/>
            <a:ext cx="64728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State space model of simple pendulum </a:t>
            </a:r>
          </a:p>
        </p:txBody>
      </p:sp>
    </p:spTree>
    <p:extLst>
      <p:ext uri="{BB962C8B-B14F-4D97-AF65-F5344CB8AC3E}">
        <p14:creationId xmlns:p14="http://schemas.microsoft.com/office/powerpoint/2010/main" val="6556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40077" y="785409"/>
            <a:ext cx="81990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Substituting in the partial derivative terms and evaluating at the zero  equilibrium point we get </a:t>
            </a:r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421143" y="1746434"/>
          <a:ext cx="2512207" cy="176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39" name="Equation" r:id="rId3" imgW="1409700" imgH="914400" progId="Equation.3">
                  <p:embed/>
                </p:oleObj>
              </mc:Choice>
              <mc:Fallback>
                <p:oleObj name="Equation" r:id="rId3" imgW="14097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1143" y="1746434"/>
                        <a:ext cx="2512207" cy="176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3170203" y="1980674"/>
          <a:ext cx="3210778" cy="1340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40" name="Equation" r:id="rId5" imgW="1816100" imgH="698500" progId="Equation.DSMT4">
                  <p:embed/>
                </p:oleObj>
              </mc:Choice>
              <mc:Fallback>
                <p:oleObj name="Equation" r:id="rId5" imgW="18161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0203" y="1980674"/>
                        <a:ext cx="3210778" cy="1340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6617834" y="2015565"/>
          <a:ext cx="1552026" cy="130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41" name="Equation" r:id="rId7" imgW="901700" imgH="698500" progId="Equation.DSMT4">
                  <p:embed/>
                </p:oleObj>
              </mc:Choice>
              <mc:Fallback>
                <p:oleObj name="Equation" r:id="rId7" imgW="9017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17834" y="2015565"/>
                        <a:ext cx="1552026" cy="1305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16197" y="3693206"/>
            <a:ext cx="4458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This has the associated linear system</a:t>
            </a:r>
            <a:endParaRPr lang="en-US" sz="20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3200476" y="4026697"/>
          <a:ext cx="3015398" cy="1329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42" name="Equation" r:id="rId9" imgW="1752600" imgH="711200" progId="Equation.3">
                  <p:embed/>
                </p:oleObj>
              </mc:Choice>
              <mc:Fallback>
                <p:oleObj name="Equation" r:id="rId9" imgW="17526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0476" y="4026697"/>
                        <a:ext cx="3015398" cy="1329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340077" y="5425429"/>
            <a:ext cx="6197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The </a:t>
            </a:r>
            <a:r>
              <a:rPr lang="en-US" sz="2000" dirty="0" smtClean="0">
                <a:latin typeface="Arial" charset="0"/>
              </a:rPr>
              <a:t>characteristic </a:t>
            </a:r>
            <a:r>
              <a:rPr lang="en-US" sz="2000" dirty="0">
                <a:latin typeface="Arial" charset="0"/>
              </a:rPr>
              <a:t>polynomial is give by the equation</a:t>
            </a:r>
            <a:endParaRPr lang="en-US" sz="20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825694" y="4452337"/>
          <a:ext cx="851553" cy="3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43" name="Equation" r:id="rId11" imgW="495300" imgH="190500" progId="Equation.DSMT4">
                  <p:embed/>
                </p:oleObj>
              </mc:Choice>
              <mc:Fallback>
                <p:oleObj name="Equation" r:id="rId11" imgW="4953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5694" y="4452337"/>
                        <a:ext cx="851553" cy="35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030544" y="4422162"/>
            <a:ext cx="898003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45" dirty="0">
                <a:latin typeface="Arial" charset="0"/>
              </a:rPr>
              <a:t>where</a:t>
            </a:r>
            <a:endParaRPr lang="en-US" sz="2045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884205" y="6140200"/>
          <a:ext cx="1222391" cy="42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44" name="Equation" r:id="rId13" imgW="711200" imgH="228600" progId="Equation.DSMT4">
                  <p:embed/>
                </p:oleObj>
              </mc:Choice>
              <mc:Fallback>
                <p:oleObj name="Equation" r:id="rId13" imgW="71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4205" y="6140200"/>
                        <a:ext cx="1222391" cy="42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 txBox="1">
            <a:spLocks/>
          </p:cNvSpPr>
          <p:nvPr/>
        </p:nvSpPr>
        <p:spPr>
          <a:xfrm>
            <a:off x="1315351" y="5035"/>
            <a:ext cx="64728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State space model of simple pendulum </a:t>
            </a:r>
          </a:p>
        </p:txBody>
      </p:sp>
    </p:spTree>
    <p:extLst>
      <p:ext uri="{BB962C8B-B14F-4D97-AF65-F5344CB8AC3E}">
        <p14:creationId xmlns:p14="http://schemas.microsoft.com/office/powerpoint/2010/main" val="110187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5" grpId="0"/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5" y="6882"/>
            <a:ext cx="9083919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Acceleration control of inverted pendulum</a:t>
            </a:r>
          </a:p>
        </p:txBody>
      </p:sp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425450" y="3787775"/>
          <a:ext cx="5018088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24" name="Equation" r:id="rId3" imgW="2819400" imgH="596900" progId="Equation.DSMT4">
                  <p:embed/>
                </p:oleObj>
              </mc:Choice>
              <mc:Fallback>
                <p:oleObj name="Equation" r:id="rId3" imgW="2819400" imgH="5969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50" y="3787775"/>
                        <a:ext cx="5018088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234954" y="3204963"/>
            <a:ext cx="6032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Writing in matrix format we therefore have</a:t>
            </a:r>
            <a:endParaRPr lang="en-US" sz="2000" dirty="0"/>
          </a:p>
        </p:txBody>
      </p:sp>
      <p:graphicFrame>
        <p:nvGraphicFramePr>
          <p:cNvPr id="25" name="Object 4"/>
          <p:cNvGraphicFramePr>
            <a:graphicFrameLocks noChangeAspect="1"/>
          </p:cNvGraphicFramePr>
          <p:nvPr>
            <p:extLst/>
          </p:nvPr>
        </p:nvGraphicFramePr>
        <p:xfrm>
          <a:off x="290704" y="2684367"/>
          <a:ext cx="1703201" cy="344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25" name="Equation" r:id="rId5" imgW="914400" imgH="190500" progId="Equation.DSMT4">
                  <p:embed/>
                </p:oleObj>
              </mc:Choice>
              <mc:Fallback>
                <p:oleObj name="Equation" r:id="rId5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704" y="2684367"/>
                        <a:ext cx="1703201" cy="344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>
            <a:off x="234954" y="2172932"/>
            <a:ext cx="6032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State space notation takes the form</a:t>
            </a:r>
            <a:endParaRPr lang="en-US" sz="2000" dirty="0"/>
          </a:p>
        </p:txBody>
      </p:sp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725437"/>
              </p:ext>
            </p:extLst>
          </p:nvPr>
        </p:nvGraphicFramePr>
        <p:xfrm>
          <a:off x="3639019" y="2729969"/>
          <a:ext cx="1804519" cy="344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26" name="Equation" r:id="rId7" imgW="901700" imgH="177800" progId="Equation.3">
                  <p:embed/>
                </p:oleObj>
              </mc:Choice>
              <mc:Fallback>
                <p:oleObj name="Equation" r:id="rId7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9019" y="2729969"/>
                        <a:ext cx="1804519" cy="344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/>
          <p:nvPr/>
        </p:nvSpPr>
        <p:spPr>
          <a:xfrm>
            <a:off x="2412323" y="2660467"/>
            <a:ext cx="894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and</a:t>
            </a:r>
            <a:endParaRPr lang="en-US" sz="2000" dirty="0"/>
          </a:p>
        </p:txBody>
      </p:sp>
      <p:graphicFrame>
        <p:nvGraphicFramePr>
          <p:cNvPr id="30" name="Object 4"/>
          <p:cNvGraphicFramePr>
            <a:graphicFrameLocks noChangeAspect="1"/>
          </p:cNvGraphicFramePr>
          <p:nvPr>
            <p:extLst/>
          </p:nvPr>
        </p:nvGraphicFramePr>
        <p:xfrm>
          <a:off x="6139599" y="3859073"/>
          <a:ext cx="2343150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27" name="Equation" r:id="rId9" imgW="1295400" imgH="609600" progId="Equation.3">
                  <p:embed/>
                </p:oleObj>
              </mc:Choice>
              <mc:Fallback>
                <p:oleObj name="Equation" r:id="rId9" imgW="1295400" imgH="609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9599" y="3859073"/>
                        <a:ext cx="2343150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5943825" y="3074262"/>
            <a:ext cx="27987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Where output y is the pendulum angle </a:t>
            </a:r>
            <a:r>
              <a:rPr lang="en-US" sz="2000" dirty="0" err="1" smtClean="0"/>
              <a:t>θ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414265" y="596296"/>
            <a:ext cx="6452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This we have the state space representations</a:t>
            </a:r>
            <a:endParaRPr lang="en-US" sz="20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004009"/>
              </p:ext>
            </p:extLst>
          </p:nvPr>
        </p:nvGraphicFramePr>
        <p:xfrm>
          <a:off x="336550" y="1179108"/>
          <a:ext cx="11350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28" name="Equation" r:id="rId11" imgW="622300" imgH="203200" progId="Equation.3">
                  <p:embed/>
                </p:oleObj>
              </mc:Choice>
              <mc:Fallback>
                <p:oleObj name="Equation" r:id="rId11" imgW="6223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6550" y="1179108"/>
                        <a:ext cx="1135063" cy="371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9906624"/>
              </p:ext>
            </p:extLst>
          </p:nvPr>
        </p:nvGraphicFramePr>
        <p:xfrm>
          <a:off x="304800" y="1627188"/>
          <a:ext cx="29289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29" name="Equation" r:id="rId13" imgW="1612900" imgH="203200" progId="Equation.DSMT4">
                  <p:embed/>
                </p:oleObj>
              </mc:Choice>
              <mc:Fallback>
                <p:oleObj name="Equation" r:id="rId13" imgW="16129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4800" y="1627188"/>
                        <a:ext cx="2928938" cy="369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"/>
          <p:cNvGraphicFramePr>
            <a:graphicFrameLocks noChangeAspect="1"/>
          </p:cNvGraphicFramePr>
          <p:nvPr>
            <p:extLst/>
          </p:nvPr>
        </p:nvGraphicFramePr>
        <p:xfrm>
          <a:off x="336550" y="5202244"/>
          <a:ext cx="7483475" cy="1290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430" name="Equation" r:id="rId15" imgW="4203700" imgH="812800" progId="Equation.3">
                  <p:embed/>
                </p:oleObj>
              </mc:Choice>
              <mc:Fallback>
                <p:oleObj name="Equation" r:id="rId15" imgW="4203700" imgH="812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550" y="5202244"/>
                        <a:ext cx="7483475" cy="1290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14800" y="2943562"/>
                <a:ext cx="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943546"/>
                <a:ext cx="2016578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3323" t="-146667" r="-2719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2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9" grpId="0"/>
      <p:bldP spid="31" grpId="0"/>
      <p:bldP spid="1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60124" y="5706916"/>
            <a:ext cx="1817979" cy="31111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33078" indent="-243492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73966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63553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753139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42725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32312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921898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311484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60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1325920" y="1539423"/>
          <a:ext cx="1989039" cy="137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57" name="Equation" r:id="rId3" imgW="1155700" imgH="736600" progId="Equation.DSMT4">
                  <p:embed/>
                </p:oleObj>
              </mc:Choice>
              <mc:Fallback>
                <p:oleObj name="Equation" r:id="rId3" imgW="1155700" imgH="736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5920" y="1539423"/>
                        <a:ext cx="1989039" cy="137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288841" y="739373"/>
            <a:ext cx="8308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We solve the characteristic polynomial for the eigenvalues </a:t>
            </a:r>
            <a:r>
              <a:rPr lang="en-US" sz="2000" dirty="0" err="1">
                <a:latin typeface="Arial" charset="0"/>
              </a:rPr>
              <a:t>λ</a:t>
            </a:r>
            <a:r>
              <a:rPr lang="en-US" sz="2000" dirty="0">
                <a:latin typeface="Arial" charset="0"/>
              </a:rPr>
              <a:t> </a:t>
            </a:r>
            <a:endParaRPr lang="en-US" sz="2000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3631355" y="1811973"/>
          <a:ext cx="1485848" cy="737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58" name="Equation" r:id="rId5" imgW="863600" imgH="393700" progId="Equation.3">
                  <p:embed/>
                </p:oleObj>
              </mc:Choice>
              <mc:Fallback>
                <p:oleObj name="Equation" r:id="rId5" imgW="863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1355" y="1811973"/>
                        <a:ext cx="1485848" cy="737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6751141" y="1740282"/>
          <a:ext cx="1486576" cy="808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59" name="Equation" r:id="rId7" imgW="863600" imgH="431800" progId="Equation.DSMT4">
                  <p:embed/>
                </p:oleObj>
              </mc:Choice>
              <mc:Fallback>
                <p:oleObj name="Equation" r:id="rId7" imgW="8636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51141" y="1740282"/>
                        <a:ext cx="1486576" cy="808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9280" y="3887637"/>
            <a:ext cx="2117646" cy="228329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256248"/>
            <a:ext cx="70192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2190" indent="-292190">
              <a:buFont typeface="Arial"/>
              <a:buChar char="•"/>
            </a:pPr>
            <a:r>
              <a:rPr lang="en-US" sz="2000" dirty="0">
                <a:latin typeface="Arial" charset="0"/>
              </a:rPr>
              <a:t>The dynamics </a:t>
            </a:r>
            <a:r>
              <a:rPr lang="en-US" sz="2000" dirty="0" smtClean="0">
                <a:latin typeface="Arial" charset="0"/>
              </a:rPr>
              <a:t>are neutrally </a:t>
            </a:r>
            <a:r>
              <a:rPr lang="en-US" sz="2000" dirty="0">
                <a:latin typeface="Arial" charset="0"/>
              </a:rPr>
              <a:t>stable </a:t>
            </a:r>
            <a:r>
              <a:rPr lang="en-US" sz="2000" dirty="0" smtClean="0">
                <a:latin typeface="Arial" charset="0"/>
              </a:rPr>
              <a:t> since the eigenvalues </a:t>
            </a:r>
            <a:r>
              <a:rPr lang="en-US" sz="2000" dirty="0">
                <a:latin typeface="Arial" charset="0"/>
              </a:rPr>
              <a:t>are on the imaginary </a:t>
            </a:r>
            <a:r>
              <a:rPr lang="en-US" sz="2000" dirty="0" smtClean="0">
                <a:latin typeface="Arial" charset="0"/>
              </a:rPr>
              <a:t>axis.</a:t>
            </a:r>
            <a:r>
              <a:rPr lang="en-US" sz="2000" dirty="0">
                <a:latin typeface="Arial" charset="0"/>
              </a:rPr>
              <a:t> </a:t>
            </a:r>
          </a:p>
          <a:p>
            <a:pPr marL="292190" indent="-292190">
              <a:buFont typeface="Arial"/>
              <a:buChar char="•"/>
            </a:pPr>
            <a:endParaRPr lang="en-US" sz="2000" dirty="0">
              <a:latin typeface="Arial" charset="0"/>
            </a:endParaRPr>
          </a:p>
          <a:p>
            <a:pPr marL="292190" indent="-292190">
              <a:buFont typeface="Arial"/>
              <a:buChar char="•"/>
            </a:pPr>
            <a:r>
              <a:rPr lang="en-US" sz="2000" dirty="0">
                <a:latin typeface="Arial" charset="0"/>
              </a:rPr>
              <a:t>This means that, whatever the initial condition is, the phase plane trajectory motion is a circle centered at the origin and the amplitude determined by the initial condition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5379730" y="1811973"/>
          <a:ext cx="1289088" cy="737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160" name="Equation" r:id="rId10" imgW="749300" imgH="393700" progId="Equation.DSMT4">
                  <p:embed/>
                </p:oleObj>
              </mc:Choice>
              <mc:Fallback>
                <p:oleObj name="Equation" r:id="rId10" imgW="7493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79730" y="1811973"/>
                        <a:ext cx="1289088" cy="737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95594" y="3054860"/>
            <a:ext cx="80450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These eigenvalues </a:t>
            </a:r>
            <a:r>
              <a:rPr lang="en-US" sz="2000" dirty="0" err="1">
                <a:latin typeface="Arial" charset="0"/>
              </a:rPr>
              <a:t>λ</a:t>
            </a:r>
            <a:r>
              <a:rPr lang="en-US" sz="2000" dirty="0">
                <a:latin typeface="Arial" charset="0"/>
              </a:rPr>
              <a:t> are complex conjugate, this means that there are oscillatory dynamics.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15351" y="5035"/>
            <a:ext cx="64728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State space model of simple pendulum </a:t>
            </a:r>
          </a:p>
        </p:txBody>
      </p:sp>
    </p:spTree>
    <p:extLst>
      <p:ext uri="{BB962C8B-B14F-4D97-AF65-F5344CB8AC3E}">
        <p14:creationId xmlns:p14="http://schemas.microsoft.com/office/powerpoint/2010/main" val="138207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build="p" bldLvl="2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40077" y="785409"/>
            <a:ext cx="81990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Substituting in the partial derivative terms and evaluating at the </a:t>
            </a:r>
            <a:r>
              <a:rPr lang="en-US" sz="2000" dirty="0" smtClean="0">
                <a:latin typeface="Arial" charset="0"/>
              </a:rPr>
              <a:t>π equilibrium </a:t>
            </a:r>
            <a:r>
              <a:rPr lang="en-US" sz="2000" dirty="0">
                <a:latin typeface="Arial" charset="0"/>
              </a:rPr>
              <a:t>point we get </a:t>
            </a:r>
            <a:endParaRPr lang="en-US" sz="20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168604"/>
              </p:ext>
            </p:extLst>
          </p:nvPr>
        </p:nvGraphicFramePr>
        <p:xfrm>
          <a:off x="398463" y="1733550"/>
          <a:ext cx="2560637" cy="179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66" name="Equation" r:id="rId3" imgW="1435100" imgH="927100" progId="Equation.DSMT4">
                  <p:embed/>
                </p:oleObj>
              </mc:Choice>
              <mc:Fallback>
                <p:oleObj name="Equation" r:id="rId3" imgW="1435100" imgH="9271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8463" y="1733550"/>
                        <a:ext cx="2560637" cy="1792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981350"/>
              </p:ext>
            </p:extLst>
          </p:nvPr>
        </p:nvGraphicFramePr>
        <p:xfrm>
          <a:off x="3170238" y="1970088"/>
          <a:ext cx="3211512" cy="136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67" name="Equation" r:id="rId5" imgW="1816100" imgH="711200" progId="Equation.3">
                  <p:embed/>
                </p:oleObj>
              </mc:Choice>
              <mc:Fallback>
                <p:oleObj name="Equation" r:id="rId5" imgW="18161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0238" y="1970088"/>
                        <a:ext cx="3211512" cy="136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137733"/>
              </p:ext>
            </p:extLst>
          </p:nvPr>
        </p:nvGraphicFramePr>
        <p:xfrm>
          <a:off x="6715125" y="2005013"/>
          <a:ext cx="1355725" cy="132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68" name="Equation" r:id="rId7" imgW="787400" imgH="711200" progId="Equation.3">
                  <p:embed/>
                </p:oleObj>
              </mc:Choice>
              <mc:Fallback>
                <p:oleObj name="Equation" r:id="rId7" imgW="7874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15125" y="2005013"/>
                        <a:ext cx="1355725" cy="1328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16197" y="3693206"/>
            <a:ext cx="4458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This has the associated linear system</a:t>
            </a:r>
            <a:endParaRPr lang="en-US" sz="20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110474"/>
              </p:ext>
            </p:extLst>
          </p:nvPr>
        </p:nvGraphicFramePr>
        <p:xfrm>
          <a:off x="3278188" y="4038600"/>
          <a:ext cx="2862262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69" name="Equation" r:id="rId9" imgW="1663700" imgH="698500" progId="Equation.DSMT4">
                  <p:embed/>
                </p:oleObj>
              </mc:Choice>
              <mc:Fallback>
                <p:oleObj name="Equation" r:id="rId9" imgW="16637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78188" y="4038600"/>
                        <a:ext cx="2862262" cy="130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340077" y="5425429"/>
            <a:ext cx="61975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The </a:t>
            </a:r>
            <a:r>
              <a:rPr lang="en-US" sz="2000" dirty="0" smtClean="0">
                <a:latin typeface="Arial" charset="0"/>
              </a:rPr>
              <a:t>characteristic </a:t>
            </a:r>
            <a:r>
              <a:rPr lang="en-US" sz="2000" dirty="0">
                <a:latin typeface="Arial" charset="0"/>
              </a:rPr>
              <a:t>polynomial is give by the equation</a:t>
            </a:r>
            <a:endParaRPr lang="en-US" sz="2000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/>
          </p:nvPr>
        </p:nvGraphicFramePr>
        <p:xfrm>
          <a:off x="825694" y="4452337"/>
          <a:ext cx="851553" cy="3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70" name="Equation" r:id="rId11" imgW="495300" imgH="190500" progId="Equation.DSMT4">
                  <p:embed/>
                </p:oleObj>
              </mc:Choice>
              <mc:Fallback>
                <p:oleObj name="Equation" r:id="rId11" imgW="4953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5694" y="4452337"/>
                        <a:ext cx="851553" cy="355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2030544" y="4422162"/>
            <a:ext cx="898003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45" dirty="0">
                <a:latin typeface="Arial" charset="0"/>
              </a:rPr>
              <a:t>where</a:t>
            </a:r>
            <a:endParaRPr lang="en-US" sz="2045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884205" y="6140200"/>
          <a:ext cx="1222391" cy="426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71" name="Equation" r:id="rId13" imgW="711200" imgH="228600" progId="Equation.DSMT4">
                  <p:embed/>
                </p:oleObj>
              </mc:Choice>
              <mc:Fallback>
                <p:oleObj name="Equation" r:id="rId13" imgW="71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84205" y="6140200"/>
                        <a:ext cx="1222391" cy="426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itle 1"/>
          <p:cNvSpPr txBox="1">
            <a:spLocks/>
          </p:cNvSpPr>
          <p:nvPr/>
        </p:nvSpPr>
        <p:spPr>
          <a:xfrm>
            <a:off x="1315351" y="5035"/>
            <a:ext cx="64728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State space model of simple pendulum </a:t>
            </a:r>
          </a:p>
        </p:txBody>
      </p:sp>
    </p:spTree>
    <p:extLst>
      <p:ext uri="{BB962C8B-B14F-4D97-AF65-F5344CB8AC3E}">
        <p14:creationId xmlns:p14="http://schemas.microsoft.com/office/powerpoint/2010/main" val="55575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5" grpId="0"/>
      <p:bldP spid="17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60124" y="5706916"/>
            <a:ext cx="1817979" cy="31111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633078" indent="-243492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73966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363553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753139" indent="-19479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142725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532312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921898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311484" indent="-19479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3DB037-C0BF-F346-BF4C-8BE80A2DF9DA}" type="slidenum">
              <a:rPr lang="en-US">
                <a:solidFill>
                  <a:schemeClr val="bg1"/>
                </a:solidFill>
              </a:rPr>
              <a:pPr/>
              <a:t>62</a:t>
            </a:fld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71552"/>
              </p:ext>
            </p:extLst>
          </p:nvPr>
        </p:nvGraphicFramePr>
        <p:xfrm>
          <a:off x="1347788" y="1539875"/>
          <a:ext cx="1944687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962" name="Equation" r:id="rId3" imgW="1130300" imgH="736600" progId="Equation.3">
                  <p:embed/>
                </p:oleObj>
              </mc:Choice>
              <mc:Fallback>
                <p:oleObj name="Equation" r:id="rId3" imgW="11303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7788" y="1539875"/>
                        <a:ext cx="1944687" cy="137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288841" y="739373"/>
            <a:ext cx="83085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We solve the characteristic polynomial for the eigenvalues </a:t>
            </a:r>
            <a:r>
              <a:rPr lang="en-US" sz="2000" dirty="0" err="1">
                <a:latin typeface="Arial" charset="0"/>
              </a:rPr>
              <a:t>λ</a:t>
            </a:r>
            <a:r>
              <a:rPr lang="en-US" sz="2000" dirty="0">
                <a:latin typeface="Arial" charset="0"/>
              </a:rPr>
              <a:t> </a:t>
            </a:r>
            <a:endParaRPr lang="en-US" sz="2000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848688"/>
              </p:ext>
            </p:extLst>
          </p:nvPr>
        </p:nvGraphicFramePr>
        <p:xfrm>
          <a:off x="3631355" y="1811973"/>
          <a:ext cx="1485848" cy="737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963" name="Equation" r:id="rId5" imgW="863600" imgH="393700" progId="Equation.DSMT4">
                  <p:embed/>
                </p:oleObj>
              </mc:Choice>
              <mc:Fallback>
                <p:oleObj name="Equation" r:id="rId5" imgW="8636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1355" y="1811973"/>
                        <a:ext cx="1485848" cy="737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91691"/>
              </p:ext>
            </p:extLst>
          </p:nvPr>
        </p:nvGraphicFramePr>
        <p:xfrm>
          <a:off x="6816725" y="1728788"/>
          <a:ext cx="1354138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964" name="Equation" r:id="rId7" imgW="787400" imgH="444500" progId="Equation.3">
                  <p:embed/>
                </p:oleObj>
              </mc:Choice>
              <mc:Fallback>
                <p:oleObj name="Equation" r:id="rId7" imgW="787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16725" y="1728788"/>
                        <a:ext cx="1354138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712868"/>
              </p:ext>
            </p:extLst>
          </p:nvPr>
        </p:nvGraphicFramePr>
        <p:xfrm>
          <a:off x="5467350" y="1811338"/>
          <a:ext cx="1114425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965" name="Equation" r:id="rId9" imgW="647700" imgH="393700" progId="Equation.3">
                  <p:embed/>
                </p:oleObj>
              </mc:Choice>
              <mc:Fallback>
                <p:oleObj name="Equation" r:id="rId9" imgW="647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67350" y="1811338"/>
                        <a:ext cx="1114425" cy="73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395594" y="3054860"/>
            <a:ext cx="80450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>
                <a:latin typeface="Arial" charset="0"/>
              </a:rPr>
              <a:t>eigenvalues </a:t>
            </a:r>
            <a:r>
              <a:rPr lang="en-US" sz="2000" dirty="0" err="1">
                <a:latin typeface="Arial" charset="0"/>
              </a:rPr>
              <a:t>λ</a:t>
            </a:r>
            <a:r>
              <a:rPr lang="en-US" sz="2000" dirty="0">
                <a:latin typeface="Arial" charset="0"/>
              </a:rPr>
              <a:t> are </a:t>
            </a:r>
            <a:r>
              <a:rPr lang="en-US" sz="2000" dirty="0" smtClean="0">
                <a:latin typeface="Arial" charset="0"/>
              </a:rPr>
              <a:t>+</a:t>
            </a:r>
            <a:r>
              <a:rPr lang="en-US" sz="2000" dirty="0" err="1" smtClean="0">
                <a:latin typeface="Arial" charset="0"/>
              </a:rPr>
              <a:t>ve</a:t>
            </a:r>
            <a:r>
              <a:rPr lang="en-US" sz="2000" dirty="0" smtClean="0">
                <a:latin typeface="Arial" charset="0"/>
              </a:rPr>
              <a:t> and </a:t>
            </a:r>
            <a:r>
              <a:rPr lang="mr-IN" sz="2000" dirty="0" smtClean="0">
                <a:latin typeface="Arial" charset="0"/>
              </a:rPr>
              <a:t>–</a:t>
            </a:r>
            <a:r>
              <a:rPr lang="en-US" sz="2000" dirty="0" err="1" smtClean="0">
                <a:latin typeface="Arial" charset="0"/>
              </a:rPr>
              <a:t>ve</a:t>
            </a:r>
            <a:r>
              <a:rPr lang="en-US" sz="2000" dirty="0" smtClean="0">
                <a:latin typeface="Arial" charset="0"/>
              </a:rPr>
              <a:t> real values, </a:t>
            </a:r>
          </a:p>
          <a:p>
            <a:pPr algn="l"/>
            <a:endParaRPr lang="en-US" sz="2000" dirty="0">
              <a:latin typeface="Arial" charset="0"/>
            </a:endParaRPr>
          </a:p>
          <a:p>
            <a:pPr algn="l"/>
            <a:r>
              <a:rPr lang="en-US" sz="2000" dirty="0" smtClean="0">
                <a:latin typeface="Arial" charset="0"/>
              </a:rPr>
              <a:t>This indicates that the dynamics are unstable.</a:t>
            </a:r>
            <a:endParaRPr lang="en-US" sz="2000" dirty="0">
              <a:latin typeface="Arial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315351" y="5035"/>
            <a:ext cx="64728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State space model of simple pendulum </a:t>
            </a:r>
          </a:p>
        </p:txBody>
      </p:sp>
    </p:spTree>
    <p:extLst>
      <p:ext uri="{BB962C8B-B14F-4D97-AF65-F5344CB8AC3E}">
        <p14:creationId xmlns:p14="http://schemas.microsoft.com/office/powerpoint/2010/main" val="54168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258" y="992401"/>
            <a:ext cx="3121200" cy="339170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39282" y="69442"/>
            <a:ext cx="7012204" cy="513558"/>
          </a:xfrm>
          <a:prstGeom prst="rect">
            <a:avLst/>
          </a:prstGeom>
        </p:spPr>
        <p:txBody>
          <a:bodyPr vert="horz" lIns="77913" tIns="38957" rIns="77913" bIns="38957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7" b="1" dirty="0">
                <a:latin typeface="Arial" charset="0"/>
              </a:rPr>
              <a:t>For fixed point mass pendulum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6505" y="2287161"/>
            <a:ext cx="36653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Implies that the </a:t>
            </a:r>
            <a:r>
              <a:rPr lang="en-US" sz="2000" dirty="0">
                <a:latin typeface="Arial" charset="0"/>
              </a:rPr>
              <a:t>linearized equation of motion for point mass </a:t>
            </a:r>
            <a:r>
              <a:rPr lang="en-US" sz="2000" dirty="0" smtClean="0">
                <a:latin typeface="Arial" charset="0"/>
              </a:rPr>
              <a:t>pendulum is</a:t>
            </a:r>
            <a:endParaRPr lang="en-US" sz="2000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4111581" y="2475511"/>
          <a:ext cx="1539330" cy="84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40" name="Equation" r:id="rId4" imgW="762000" imgH="419100" progId="Equation.3">
                  <p:embed/>
                </p:oleObj>
              </mc:Choice>
              <mc:Fallback>
                <p:oleObj name="Equation" r:id="rId4" imgW="7620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11581" y="2475511"/>
                        <a:ext cx="1539330" cy="844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>
            <a:off x="79355" y="3538011"/>
            <a:ext cx="67886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We can also take Laplace transforms with zero initial condition</a:t>
            </a:r>
            <a:endParaRPr lang="en-US" sz="2000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/>
          </p:nvPr>
        </p:nvGraphicFramePr>
        <p:xfrm>
          <a:off x="91100" y="4170303"/>
          <a:ext cx="2641751" cy="7926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41" name="Equation" r:id="rId6" imgW="1308100" imgH="393700" progId="Equation.DSMT4">
                  <p:embed/>
                </p:oleObj>
              </mc:Choice>
              <mc:Fallback>
                <p:oleObj name="Equation" r:id="rId6" imgW="13081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100" y="4170303"/>
                        <a:ext cx="2641751" cy="7926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2987821" y="4111567"/>
          <a:ext cx="1667608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42" name="Equation" r:id="rId8" imgW="825500" imgH="444500" progId="Equation.3">
                  <p:embed/>
                </p:oleObj>
              </mc:Choice>
              <mc:Fallback>
                <p:oleObj name="Equation" r:id="rId8" imgW="8255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87821" y="4111567"/>
                        <a:ext cx="1667608" cy="89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196505" y="5523171"/>
          <a:ext cx="1640780" cy="86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43" name="Equation" r:id="rId10" imgW="812800" imgH="431800" progId="Equation.DSMT4">
                  <p:embed/>
                </p:oleObj>
              </mc:Choice>
              <mc:Fallback>
                <p:oleObj name="Equation" r:id="rId10" imgW="8128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96505" y="5523171"/>
                        <a:ext cx="1640780" cy="8697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2306668" y="5523592"/>
          <a:ext cx="1845032" cy="8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44" name="Equation" r:id="rId12" imgW="914400" imgH="444500" progId="Equation.3">
                  <p:embed/>
                </p:oleObj>
              </mc:Choice>
              <mc:Fallback>
                <p:oleObj name="Equation" r:id="rId12" imgW="9144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06668" y="5523592"/>
                        <a:ext cx="1845032" cy="895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8384983" y="4084841"/>
            <a:ext cx="0" cy="7140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901434" y="4815574"/>
            <a:ext cx="1008609" cy="3284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34" dirty="0">
                <a:solidFill>
                  <a:srgbClr val="FF0000"/>
                </a:solidFill>
                <a:latin typeface="Arial" charset="0"/>
              </a:rPr>
              <a:t>force=mg</a:t>
            </a:r>
            <a:endParaRPr lang="en-US" sz="1534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69501" y="4233436"/>
            <a:ext cx="914033" cy="5645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34" dirty="0">
                <a:solidFill>
                  <a:srgbClr val="FF0000"/>
                </a:solidFill>
                <a:latin typeface="Arial" charset="0"/>
              </a:rPr>
              <a:t>distance</a:t>
            </a:r>
          </a:p>
          <a:p>
            <a:r>
              <a:rPr lang="en-US" sz="1534" dirty="0">
                <a:solidFill>
                  <a:srgbClr val="FF0000"/>
                </a:solidFill>
                <a:latin typeface="Arial" charset="0"/>
              </a:rPr>
              <a:t>=</a:t>
            </a:r>
            <a:r>
              <a:rPr lang="en-US" sz="1534" dirty="0" err="1">
                <a:solidFill>
                  <a:srgbClr val="FF0000"/>
                </a:solidFill>
                <a:latin typeface="Arial" charset="0"/>
              </a:rPr>
              <a:t>l.sin</a:t>
            </a:r>
            <a:r>
              <a:rPr lang="en-US" sz="1534" dirty="0">
                <a:solidFill>
                  <a:srgbClr val="FF0000"/>
                </a:solidFill>
                <a:latin typeface="Arial" charset="0"/>
              </a:rPr>
              <a:t>(</a:t>
            </a:r>
            <a:r>
              <a:rPr lang="en-US" sz="1534" dirty="0" err="1">
                <a:solidFill>
                  <a:srgbClr val="FF0000"/>
                </a:solidFill>
                <a:latin typeface="Arial" charset="0"/>
              </a:rPr>
              <a:t>θ</a:t>
            </a:r>
            <a:r>
              <a:rPr lang="en-US" sz="1534" dirty="0">
                <a:solidFill>
                  <a:srgbClr val="FF0000"/>
                </a:solidFill>
                <a:latin typeface="Arial" charset="0"/>
              </a:rPr>
              <a:t>)</a:t>
            </a:r>
            <a:endParaRPr lang="en-US" sz="1534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045355" y="4170303"/>
            <a:ext cx="1261334" cy="1317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96505" y="6457890"/>
            <a:ext cx="70794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Where f is the frequency of oscillation of the pendulum in Hz</a:t>
            </a:r>
            <a:endParaRPr lang="en-US" sz="2000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/>
          </p:nvPr>
        </p:nvGraphicFramePr>
        <p:xfrm>
          <a:off x="4296961" y="5037066"/>
          <a:ext cx="896815" cy="383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45" name="Equation" r:id="rId14" imgW="444500" imgH="190500" progId="Equation.DSMT4">
                  <p:embed/>
                </p:oleObj>
              </mc:Choice>
              <mc:Fallback>
                <p:oleObj name="Equation" r:id="rId14" imgW="444500" imgH="190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96961" y="5037066"/>
                        <a:ext cx="896815" cy="383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/>
          <p:cNvSpPr/>
          <p:nvPr/>
        </p:nvSpPr>
        <p:spPr>
          <a:xfrm>
            <a:off x="91100" y="5011907"/>
            <a:ext cx="42058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To get angular frequency substitute  </a:t>
            </a:r>
            <a:endParaRPr lang="en-US" sz="2000" dirty="0"/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/>
          </p:nvPr>
        </p:nvGraphicFramePr>
        <p:xfrm>
          <a:off x="475032" y="941533"/>
          <a:ext cx="3015398" cy="1329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346" name="Equation" r:id="rId16" imgW="1752600" imgH="711200" progId="Equation.3">
                  <p:embed/>
                </p:oleObj>
              </mc:Choice>
              <mc:Fallback>
                <p:oleObj name="Equation" r:id="rId16" imgW="17526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5032" y="941533"/>
                        <a:ext cx="3015398" cy="13296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/>
          <p:cNvSpPr/>
          <p:nvPr/>
        </p:nvSpPr>
        <p:spPr>
          <a:xfrm>
            <a:off x="196505" y="541423"/>
            <a:ext cx="5227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pendulum linear system matrix equation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074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0" grpId="0"/>
      <p:bldP spid="16" grpId="0"/>
      <p:bldP spid="19" grpId="0"/>
      <p:bldP spid="2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898769" y="1634067"/>
            <a:ext cx="7239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r>
              <a:rPr lang="en-GB" sz="3600" b="1" dirty="0">
                <a:solidFill>
                  <a:srgbClr val="FF3300"/>
                </a:solidFill>
              </a:rPr>
              <a:t/>
            </a:r>
            <a:br>
              <a:rPr lang="en-GB" sz="3600" b="1" dirty="0">
                <a:solidFill>
                  <a:srgbClr val="FF3300"/>
                </a:solidFill>
              </a:rPr>
            </a:br>
            <a:r>
              <a:rPr lang="en-GB" sz="3600" b="1" dirty="0">
                <a:solidFill>
                  <a:srgbClr val="FF3300"/>
                </a:solidFill>
              </a:rPr>
              <a:t> Dr Ian Howard </a:t>
            </a:r>
            <a:r>
              <a:rPr lang="en-GB" sz="3600" b="1" dirty="0" smtClean="0">
                <a:solidFill>
                  <a:srgbClr val="FF3300"/>
                </a:solidFill>
              </a:rPr>
              <a:t/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6</a:t>
            </a:r>
            <a:br>
              <a:rPr lang="en-GB" sz="3600" dirty="0" smtClean="0"/>
            </a:b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 smtClean="0"/>
              <a:t>2016R exam for ROCO319 Modern Control </a:t>
            </a:r>
            <a:br>
              <a:rPr lang="en-GB" sz="3600" dirty="0" smtClean="0"/>
            </a:br>
            <a:r>
              <a:rPr lang="en-GB" sz="3600" dirty="0" smtClean="0"/>
              <a:t>Solutions to relevant questions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7689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/>
              <a:t>Q1: State space derivation and analysis</a:t>
            </a:r>
            <a:endParaRPr lang="en-US" sz="3200" b="1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435" y="609600"/>
            <a:ext cx="5891574" cy="60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State space derivation and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96863" y="635152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System dynamics are described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507384" y="1069094"/>
          <a:ext cx="32353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46" name="Equation" r:id="rId3" imgW="1536700" imgH="228600" progId="Equation.DSMT4">
                  <p:embed/>
                </p:oleObj>
              </mc:Choice>
              <mc:Fallback>
                <p:oleObj name="Equation" r:id="rId3" imgW="15367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84" y="1069094"/>
                        <a:ext cx="32353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49263" y="1559667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To re-write as 1</a:t>
            </a:r>
            <a:r>
              <a:rPr lang="en-US" sz="2000" baseline="30000" dirty="0" smtClean="0">
                <a:latin typeface="Arial" charset="0"/>
              </a:rPr>
              <a:t>st</a:t>
            </a:r>
            <a:r>
              <a:rPr lang="en-US" sz="2000" dirty="0" smtClean="0">
                <a:latin typeface="Arial" charset="0"/>
              </a:rPr>
              <a:t> order equations we first let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/>
          </p:nvPr>
        </p:nvGraphicFramePr>
        <p:xfrm>
          <a:off x="507384" y="1945394"/>
          <a:ext cx="8286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47" name="Equation" r:id="rId5" imgW="393700" imgH="203200" progId="Equation.3">
                  <p:embed/>
                </p:oleObj>
              </mc:Choice>
              <mc:Fallback>
                <p:oleObj name="Equation" r:id="rId5" imgW="393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384" y="1945394"/>
                        <a:ext cx="8286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/>
          </p:nvPr>
        </p:nvGraphicFramePr>
        <p:xfrm>
          <a:off x="321646" y="2462919"/>
          <a:ext cx="3687763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48" name="Equation" r:id="rId7" imgW="1752600" imgH="203200" progId="Equation.3">
                  <p:embed/>
                </p:oleObj>
              </mc:Choice>
              <mc:Fallback>
                <p:oleObj name="Equation" r:id="rId7" imgW="17526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46" y="2462919"/>
                        <a:ext cx="3687763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>
            <p:extLst/>
          </p:nvPr>
        </p:nvGraphicFramePr>
        <p:xfrm>
          <a:off x="588347" y="2880430"/>
          <a:ext cx="3421062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49" name="Equation" r:id="rId9" imgW="1625600" imgH="419100" progId="Equation.DSMT4">
                  <p:embed/>
                </p:oleObj>
              </mc:Choice>
              <mc:Fallback>
                <p:oleObj name="Equation" r:id="rId9" imgW="16256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347" y="2880430"/>
                        <a:ext cx="3421062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>
            <p:extLst/>
          </p:nvPr>
        </p:nvGraphicFramePr>
        <p:xfrm>
          <a:off x="393966" y="4594420"/>
          <a:ext cx="9366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50" name="Equation" r:id="rId11" imgW="444500" imgH="241300" progId="Equation.3">
                  <p:embed/>
                </p:oleObj>
              </mc:Choice>
              <mc:Fallback>
                <p:oleObj name="Equation" r:id="rId11" imgW="444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66" y="4594420"/>
                        <a:ext cx="9366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19302" y="3699010"/>
            <a:ext cx="39131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Choosing state variables X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144122"/>
              </p:ext>
            </p:extLst>
          </p:nvPr>
        </p:nvGraphicFramePr>
        <p:xfrm>
          <a:off x="405198" y="4080750"/>
          <a:ext cx="8286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51" name="Equation" r:id="rId13" imgW="393700" imgH="241300" progId="Equation.DSMT4">
                  <p:embed/>
                </p:oleObj>
              </mc:Choice>
              <mc:Fallback>
                <p:oleObj name="Equation" r:id="rId13" imgW="3937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198" y="4080750"/>
                        <a:ext cx="8286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5324800"/>
              </p:ext>
            </p:extLst>
          </p:nvPr>
        </p:nvGraphicFramePr>
        <p:xfrm>
          <a:off x="3932238" y="5729288"/>
          <a:ext cx="364331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52" name="Equation" r:id="rId15" imgW="1727200" imgH="419100" progId="Equation.3">
                  <p:embed/>
                </p:oleObj>
              </mc:Choice>
              <mc:Fallback>
                <p:oleObj name="Equation" r:id="rId15" imgW="1727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2238" y="5729288"/>
                        <a:ext cx="364331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/>
          <p:cNvSpPr/>
          <p:nvPr/>
        </p:nvSpPr>
        <p:spPr>
          <a:xfrm>
            <a:off x="254304" y="5329341"/>
            <a:ext cx="69768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And also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381622"/>
              </p:ext>
            </p:extLst>
          </p:nvPr>
        </p:nvGraphicFramePr>
        <p:xfrm>
          <a:off x="4009409" y="4576050"/>
          <a:ext cx="131127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53" name="Equation" r:id="rId17" imgW="622300" imgH="241300" progId="Equation.3">
                  <p:embed/>
                </p:oleObj>
              </mc:Choice>
              <mc:Fallback>
                <p:oleObj name="Equation" r:id="rId17" imgW="6223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9409" y="4576050"/>
                        <a:ext cx="131127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634659"/>
              </p:ext>
            </p:extLst>
          </p:nvPr>
        </p:nvGraphicFramePr>
        <p:xfrm>
          <a:off x="496888" y="5727700"/>
          <a:ext cx="3071812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54" name="Equation" r:id="rId19" imgW="1460500" imgH="419100" progId="Equation.3">
                  <p:embed/>
                </p:oleObj>
              </mc:Choice>
              <mc:Fallback>
                <p:oleObj name="Equation" r:id="rId19" imgW="1460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8" y="5727700"/>
                        <a:ext cx="3071812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10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10" grpId="0"/>
      <p:bldP spid="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State space derivation and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614" y="622942"/>
            <a:ext cx="88259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We linearize using the </a:t>
            </a:r>
            <a:r>
              <a:rPr lang="en-US" sz="2000" dirty="0" err="1" smtClean="0">
                <a:latin typeface="Arial" charset="0"/>
              </a:rPr>
              <a:t>Jacobian</a:t>
            </a:r>
            <a:r>
              <a:rPr lang="en-US" sz="2000" dirty="0" smtClean="0">
                <a:latin typeface="Arial" charset="0"/>
              </a:rPr>
              <a:t>, we first need to find the equilibrium </a:t>
            </a:r>
          </a:p>
          <a:p>
            <a:r>
              <a:rPr lang="en-US" sz="2000" dirty="0" smtClean="0">
                <a:latin typeface="Arial" charset="0"/>
              </a:rPr>
              <a:t>Equilibrium in the absence of input u occurs when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193492"/>
              </p:ext>
            </p:extLst>
          </p:nvPr>
        </p:nvGraphicFramePr>
        <p:xfrm>
          <a:off x="180889" y="1540181"/>
          <a:ext cx="14176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41" name="Equation" r:id="rId3" imgW="673100" imgH="241300" progId="Equation.DSMT4">
                  <p:embed/>
                </p:oleObj>
              </mc:Choice>
              <mc:Fallback>
                <p:oleObj name="Equation" r:id="rId3" imgW="673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89" y="1540181"/>
                        <a:ext cx="14176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180888" y="2035481"/>
          <a:ext cx="3751262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42" name="Equation" r:id="rId5" imgW="1778000" imgH="419100" progId="Equation.3">
                  <p:embed/>
                </p:oleObj>
              </mc:Choice>
              <mc:Fallback>
                <p:oleObj name="Equation" r:id="rId5" imgW="1778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88" y="2035481"/>
                        <a:ext cx="3751262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180888" y="2895904"/>
          <a:ext cx="2728912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43" name="Equation" r:id="rId7" imgW="1295400" imgH="241300" progId="Equation.DSMT4">
                  <p:embed/>
                </p:oleObj>
              </mc:Choice>
              <mc:Fallback>
                <p:oleObj name="Equation" r:id="rId7" imgW="12954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888" y="2895904"/>
                        <a:ext cx="2728912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7726364" y="2807569"/>
          <a:ext cx="141763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44" name="Equation" r:id="rId9" imgW="673100" imgH="241300" progId="Equation.DSMT4">
                  <p:embed/>
                </p:oleObj>
              </mc:Choice>
              <mc:Fallback>
                <p:oleObj name="Equation" r:id="rId9" imgW="6731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6364" y="2807569"/>
                        <a:ext cx="141763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184738" y="2902759"/>
            <a:ext cx="48951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Here we only consider the first solution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6" name="Object 4"/>
          <p:cNvGraphicFramePr>
            <a:graphicFrameLocks noChangeAspect="1"/>
          </p:cNvGraphicFramePr>
          <p:nvPr>
            <p:extLst/>
          </p:nvPr>
        </p:nvGraphicFramePr>
        <p:xfrm>
          <a:off x="79614" y="3914095"/>
          <a:ext cx="14986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45" name="Equation" r:id="rId11" imgW="711200" imgH="241300" progId="Equation.DSMT4">
                  <p:embed/>
                </p:oleObj>
              </mc:Choice>
              <mc:Fallback>
                <p:oleObj name="Equation" r:id="rId11" imgW="7112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14" y="3914095"/>
                        <a:ext cx="14986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/>
          </p:nvPr>
        </p:nvGraphicFramePr>
        <p:xfrm>
          <a:off x="3489955" y="3714920"/>
          <a:ext cx="3829051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46" name="Equation" r:id="rId13" imgW="1816100" imgH="419100" progId="Equation.DSMT4">
                  <p:embed/>
                </p:oleObj>
              </mc:Choice>
              <mc:Fallback>
                <p:oleObj name="Equation" r:id="rId13" imgW="1816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9955" y="3714920"/>
                        <a:ext cx="3829051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22335" y="3391204"/>
            <a:ext cx="74690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Writing the state equations as the functions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457200" y="5076827"/>
          <a:ext cx="2743200" cy="171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47" name="Equation" r:id="rId15" imgW="1562100" imgH="977900" progId="Equation.DSMT4">
                  <p:embed/>
                </p:oleObj>
              </mc:Choice>
              <mc:Fallback>
                <p:oleObj name="Equation" r:id="rId15" imgW="1562100" imgH="9779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7200" y="5076827"/>
                        <a:ext cx="2743200" cy="171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180889" y="4575261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 err="1">
                <a:latin typeface="Arial" charset="0"/>
              </a:rPr>
              <a:t>J</a:t>
            </a:r>
            <a:r>
              <a:rPr lang="en-US" sz="2000" dirty="0" err="1" smtClean="0">
                <a:latin typeface="Arial" charset="0"/>
              </a:rPr>
              <a:t>acobian</a:t>
            </a:r>
            <a:r>
              <a:rPr lang="en-US" sz="2000" dirty="0" smtClean="0">
                <a:latin typeface="Arial" charset="0"/>
              </a:rPr>
              <a:t> matrices for system and control are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5000245" y="5076827"/>
          <a:ext cx="2006600" cy="162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448" name="Equation" r:id="rId17" imgW="1143000" imgH="927100" progId="Equation.3">
                  <p:embed/>
                </p:oleObj>
              </mc:Choice>
              <mc:Fallback>
                <p:oleObj name="Equation" r:id="rId17" imgW="1143000" imgH="927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000245" y="5076827"/>
                        <a:ext cx="2006600" cy="162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ultiply 1"/>
          <p:cNvSpPr/>
          <p:nvPr/>
        </p:nvSpPr>
        <p:spPr>
          <a:xfrm>
            <a:off x="2286000" y="2121509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9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bldLvl="2"/>
      <p:bldP spid="22" grpId="0"/>
      <p:bldP spid="28" grpId="0"/>
      <p:bldP spid="30" grpId="0"/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State space derivation and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411" y="2606812"/>
            <a:ext cx="7193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Differentiating </a:t>
            </a:r>
            <a:r>
              <a:rPr lang="en-US" sz="2000" dirty="0" err="1" smtClean="0">
                <a:latin typeface="Arial" charset="0"/>
              </a:rPr>
              <a:t>w.r.t</a:t>
            </a:r>
            <a:r>
              <a:rPr lang="en-US" sz="2000" dirty="0" smtClean="0">
                <a:latin typeface="Arial" charset="0"/>
              </a:rPr>
              <a:t>. to state variables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025543"/>
              </p:ext>
            </p:extLst>
          </p:nvPr>
        </p:nvGraphicFramePr>
        <p:xfrm>
          <a:off x="275392" y="1261474"/>
          <a:ext cx="9366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65" name="Equation" r:id="rId3" imgW="444500" imgH="241300" progId="Equation.3">
                  <p:embed/>
                </p:oleObj>
              </mc:Choice>
              <mc:Fallback>
                <p:oleObj name="Equation" r:id="rId3" imgW="444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392" y="1261474"/>
                        <a:ext cx="9366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256833" y="1746389"/>
          <a:ext cx="32670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66" name="Equation" r:id="rId5" imgW="1549400" imgH="419100" progId="Equation.3">
                  <p:embed/>
                </p:oleObj>
              </mc:Choice>
              <mc:Fallback>
                <p:oleObj name="Equation" r:id="rId5" imgW="1549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33" y="1746389"/>
                        <a:ext cx="32670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/>
          </p:nvPr>
        </p:nvGraphicFramePr>
        <p:xfrm>
          <a:off x="256833" y="3160195"/>
          <a:ext cx="14732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67" name="Equation" r:id="rId7" imgW="698500" imgH="431800" progId="Equation.3">
                  <p:embed/>
                </p:oleObj>
              </mc:Choice>
              <mc:Fallback>
                <p:oleObj name="Equation" r:id="rId7" imgW="698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33" y="3160195"/>
                        <a:ext cx="14732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/>
          </p:nvPr>
        </p:nvGraphicFramePr>
        <p:xfrm>
          <a:off x="5671562" y="3160195"/>
          <a:ext cx="149860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68" name="Equation" r:id="rId9" imgW="711200" imgH="419100" progId="Equation.DSMT4">
                  <p:embed/>
                </p:oleObj>
              </mc:Choice>
              <mc:Fallback>
                <p:oleObj name="Equation" r:id="rId9" imgW="7112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1562" y="3160195"/>
                        <a:ext cx="149860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/>
          </p:nvPr>
        </p:nvGraphicFramePr>
        <p:xfrm>
          <a:off x="256833" y="4046020"/>
          <a:ext cx="3884613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69" name="Equation" r:id="rId11" imgW="1841500" imgH="431800" progId="Equation.3">
                  <p:embed/>
                </p:oleObj>
              </mc:Choice>
              <mc:Fallback>
                <p:oleObj name="Equation" r:id="rId11" imgW="18415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33" y="4046020"/>
                        <a:ext cx="3884613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/>
          </p:nvPr>
        </p:nvGraphicFramePr>
        <p:xfrm>
          <a:off x="5723950" y="4133279"/>
          <a:ext cx="1446212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70" name="Equation" r:id="rId13" imgW="685800" imgH="457200" progId="Equation.DSMT4">
                  <p:embed/>
                </p:oleObj>
              </mc:Choice>
              <mc:Fallback>
                <p:oleObj name="Equation" r:id="rId13" imgW="685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3950" y="4133279"/>
                        <a:ext cx="1446212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27"/>
          <p:cNvSpPr/>
          <p:nvPr/>
        </p:nvSpPr>
        <p:spPr>
          <a:xfrm>
            <a:off x="175868" y="735482"/>
            <a:ext cx="7193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Given the functions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363988" y="5564927"/>
          <a:ext cx="5713413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71" name="Equation" r:id="rId15" imgW="3251200" imgH="698500" progId="Equation.DSMT4">
                  <p:embed/>
                </p:oleObj>
              </mc:Choice>
              <mc:Fallback>
                <p:oleObj name="Equation" r:id="rId15" imgW="32512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3988" y="5564927"/>
                        <a:ext cx="5713413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9"/>
          <p:cNvSpPr/>
          <p:nvPr/>
        </p:nvSpPr>
        <p:spPr>
          <a:xfrm>
            <a:off x="34411" y="5091455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Substituting in terms, </a:t>
            </a:r>
            <a:r>
              <a:rPr lang="en-US" sz="2000" dirty="0">
                <a:latin typeface="Arial" charset="0"/>
              </a:rPr>
              <a:t>the </a:t>
            </a:r>
            <a:r>
              <a:rPr lang="en-US" sz="2000" dirty="0" err="1">
                <a:latin typeface="Arial" charset="0"/>
              </a:rPr>
              <a:t>Jacobian</a:t>
            </a:r>
            <a:r>
              <a:rPr lang="en-US" sz="2000" dirty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 system matrix is given by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32" name="Object 31"/>
          <p:cNvGraphicFramePr>
            <a:graphicFrameLocks noChangeAspect="1"/>
          </p:cNvGraphicFramePr>
          <p:nvPr>
            <p:extLst/>
          </p:nvPr>
        </p:nvGraphicFramePr>
        <p:xfrm>
          <a:off x="6364920" y="5616012"/>
          <a:ext cx="1584325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0472" name="Equation" r:id="rId17" imgW="901700" imgH="698500" progId="Equation.DSMT4">
                  <p:embed/>
                </p:oleObj>
              </mc:Choice>
              <mc:Fallback>
                <p:oleObj name="Equation" r:id="rId17" imgW="9017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64920" y="5616012"/>
                        <a:ext cx="1584325" cy="122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08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3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State space derivation and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908420"/>
              </p:ext>
            </p:extLst>
          </p:nvPr>
        </p:nvGraphicFramePr>
        <p:xfrm>
          <a:off x="256833" y="1251089"/>
          <a:ext cx="9366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383" name="Equation" r:id="rId3" imgW="444500" imgH="241300" progId="Equation.3">
                  <p:embed/>
                </p:oleObj>
              </mc:Choice>
              <mc:Fallback>
                <p:oleObj name="Equation" r:id="rId3" imgW="444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33" y="1251089"/>
                        <a:ext cx="936625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/>
          </p:nvPr>
        </p:nvGraphicFramePr>
        <p:xfrm>
          <a:off x="256833" y="1746389"/>
          <a:ext cx="32670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384" name="Equation" r:id="rId5" imgW="1549400" imgH="419100" progId="Equation.3">
                  <p:embed/>
                </p:oleObj>
              </mc:Choice>
              <mc:Fallback>
                <p:oleObj name="Equation" r:id="rId5" imgW="15494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833" y="1746389"/>
                        <a:ext cx="32670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/>
          </p:nvPr>
        </p:nvGraphicFramePr>
        <p:xfrm>
          <a:off x="468756" y="3244193"/>
          <a:ext cx="141922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385" name="Equation" r:id="rId7" imgW="673100" imgH="419100" progId="Equation.DSMT4">
                  <p:embed/>
                </p:oleObj>
              </mc:Choice>
              <mc:Fallback>
                <p:oleObj name="Equation" r:id="rId7" imgW="6731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756" y="3244193"/>
                        <a:ext cx="141922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/>
          </p:nvPr>
        </p:nvGraphicFramePr>
        <p:xfrm>
          <a:off x="4960933" y="3193978"/>
          <a:ext cx="2408238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386" name="Equation" r:id="rId9" imgW="1143000" imgH="419100" progId="Equation.DSMT4">
                  <p:embed/>
                </p:oleObj>
              </mc:Choice>
              <mc:Fallback>
                <p:oleObj name="Equation" r:id="rId9" imgW="11430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0933" y="3193978"/>
                        <a:ext cx="2408238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175868" y="2793866"/>
            <a:ext cx="7193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Differentiating </a:t>
            </a:r>
            <a:r>
              <a:rPr lang="en-US" sz="2000" dirty="0" err="1" smtClean="0">
                <a:latin typeface="Arial" charset="0"/>
              </a:rPr>
              <a:t>w.r.t</a:t>
            </a:r>
            <a:r>
              <a:rPr lang="en-US" sz="2000" dirty="0" smtClean="0">
                <a:latin typeface="Arial" charset="0"/>
              </a:rPr>
              <a:t>. to control input</a:t>
            </a:r>
            <a:endParaRPr lang="en-US" sz="2000" dirty="0"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5868" y="735482"/>
            <a:ext cx="7193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Given the functions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/>
          </p:nvPr>
        </p:nvGraphicFramePr>
        <p:xfrm>
          <a:off x="808032" y="5074505"/>
          <a:ext cx="4152900" cy="1246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387" name="Equation" r:id="rId11" imgW="2362200" imgH="711200" progId="Equation.3">
                  <p:embed/>
                </p:oleObj>
              </mc:Choice>
              <mc:Fallback>
                <p:oleObj name="Equation" r:id="rId11" imgW="23622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8032" y="5074505"/>
                        <a:ext cx="4152900" cy="1246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5354059" y="5184691"/>
          <a:ext cx="1139825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1388" name="Equation" r:id="rId13" imgW="647700" imgH="711200" progId="Equation.3">
                  <p:embed/>
                </p:oleObj>
              </mc:Choice>
              <mc:Fallback>
                <p:oleObj name="Equation" r:id="rId13" imgW="6477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54059" y="5184691"/>
                        <a:ext cx="1139825" cy="1249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21"/>
          <p:cNvSpPr/>
          <p:nvPr/>
        </p:nvSpPr>
        <p:spPr>
          <a:xfrm>
            <a:off x="363988" y="4348102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Substituting in terms, the </a:t>
            </a:r>
            <a:r>
              <a:rPr lang="en-US" sz="2000" dirty="0" err="1" smtClean="0">
                <a:latin typeface="Arial" charset="0"/>
              </a:rPr>
              <a:t>Jacobian</a:t>
            </a:r>
            <a:r>
              <a:rPr lang="en-US" sz="2000" dirty="0" smtClean="0">
                <a:latin typeface="Arial" charset="0"/>
              </a:rPr>
              <a:t> control matrix is given by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88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tateFeedbackContro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938" y="3462957"/>
            <a:ext cx="5862251" cy="2659461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993962" y="18350"/>
            <a:ext cx="7012204" cy="556355"/>
          </a:xfrm>
          <a:prstGeom prst="rect">
            <a:avLst/>
          </a:prstGeom>
        </p:spPr>
        <p:txBody>
          <a:bodyPr vert="horz" lIns="84406" tIns="42203" rIns="84406" bIns="42203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54" b="1" dirty="0" smtClean="0">
                <a:solidFill>
                  <a:srgbClr val="FF0000"/>
                </a:solidFill>
                <a:latin typeface="Arial" charset="0"/>
              </a:rPr>
              <a:t>Revision: State </a:t>
            </a:r>
            <a:r>
              <a:rPr lang="en-US" sz="2954" b="1" dirty="0">
                <a:solidFill>
                  <a:srgbClr val="FF0000"/>
                </a:solidFill>
                <a:latin typeface="Arial" charset="0"/>
              </a:rPr>
              <a:t>space feedback control</a:t>
            </a:r>
          </a:p>
        </p:txBody>
      </p:sp>
      <p:sp>
        <p:nvSpPr>
          <p:cNvPr id="9" name="Rectangle 8"/>
          <p:cNvSpPr/>
          <p:nvPr/>
        </p:nvSpPr>
        <p:spPr>
          <a:xfrm>
            <a:off x="166671" y="2952672"/>
            <a:ext cx="89773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C</a:t>
            </a:r>
            <a:r>
              <a:rPr lang="en-US" sz="2000" dirty="0" smtClean="0">
                <a:latin typeface="Arial" charset="0"/>
              </a:rPr>
              <a:t>orresponding </a:t>
            </a:r>
            <a:r>
              <a:rPr lang="en-US" sz="2000" dirty="0">
                <a:latin typeface="Arial" charset="0"/>
              </a:rPr>
              <a:t>signal flow graph is shown </a:t>
            </a:r>
            <a:r>
              <a:rPr lang="en-US" sz="2000" dirty="0" smtClean="0">
                <a:latin typeface="Arial" charset="0"/>
              </a:rPr>
              <a:t>below with state </a:t>
            </a:r>
            <a:r>
              <a:rPr lang="en-US" sz="2000" dirty="0">
                <a:latin typeface="Arial" charset="0"/>
              </a:rPr>
              <a:t>feedback path </a:t>
            </a:r>
            <a:r>
              <a:rPr lang="en-US" sz="2000" dirty="0" smtClean="0">
                <a:latin typeface="Arial" charset="0"/>
              </a:rPr>
              <a:t>depicted </a:t>
            </a:r>
            <a:r>
              <a:rPr lang="en-US" sz="2000" dirty="0">
                <a:latin typeface="Arial" charset="0"/>
              </a:rPr>
              <a:t>in red</a:t>
            </a: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20526"/>
              </p:ext>
            </p:extLst>
          </p:nvPr>
        </p:nvGraphicFramePr>
        <p:xfrm>
          <a:off x="274686" y="2389116"/>
          <a:ext cx="2023696" cy="502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275" name="Equation" r:id="rId4" imgW="1041400" imgH="266700" progId="Equation.DSMT4">
                  <p:embed/>
                </p:oleObj>
              </mc:Choice>
              <mc:Fallback>
                <p:oleObj name="Equation" r:id="rId4" imgW="10414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86" y="2389116"/>
                        <a:ext cx="2023696" cy="5026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894087"/>
              </p:ext>
            </p:extLst>
          </p:nvPr>
        </p:nvGraphicFramePr>
        <p:xfrm>
          <a:off x="3770850" y="2376378"/>
          <a:ext cx="1997320" cy="50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276" name="Equation" r:id="rId6" imgW="1028700" imgH="266700" progId="Equation.DSMT4">
                  <p:embed/>
                </p:oleObj>
              </mc:Choice>
              <mc:Fallback>
                <p:oleObj name="Equation" r:id="rId6" imgW="1028700" imgH="2667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850" y="2376378"/>
                        <a:ext cx="1997320" cy="50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66671" y="1500052"/>
            <a:ext cx="6789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Arial" charset="0"/>
              </a:rPr>
              <a:t>To achieve state feedback control we  substituting in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741153"/>
              </p:ext>
            </p:extLst>
          </p:nvPr>
        </p:nvGraphicFramePr>
        <p:xfrm>
          <a:off x="502856" y="1975294"/>
          <a:ext cx="1230923" cy="28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277" name="Equation" r:id="rId8" imgW="635000" imgH="152400" progId="Equation.DSMT4">
                  <p:embed/>
                </p:oleObj>
              </mc:Choice>
              <mc:Fallback>
                <p:oleObj name="Equation" r:id="rId8" imgW="635000" imgH="15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856" y="1975294"/>
                        <a:ext cx="1230923" cy="288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761940" y="2423159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Arial" charset="0"/>
              </a:rPr>
              <a:t>and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58392" y="6044142"/>
            <a:ext cx="90080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charset="0"/>
              </a:rPr>
              <a:t>Generally we need to choose the gains using computation, e.g. Matlab</a:t>
            </a:r>
          </a:p>
          <a:p>
            <a:r>
              <a:rPr lang="en-US" sz="2000" dirty="0">
                <a:latin typeface="Arial" charset="0"/>
              </a:rPr>
              <a:t>This can be done by pole placement or using optimality criteria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6671" y="544111"/>
            <a:ext cx="67892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Remember state space equations are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082059"/>
              </p:ext>
            </p:extLst>
          </p:nvPr>
        </p:nvGraphicFramePr>
        <p:xfrm>
          <a:off x="358548" y="969954"/>
          <a:ext cx="1703201" cy="344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278" name="Equation" r:id="rId10" imgW="914400" imgH="190500" progId="Equation.DSMT4">
                  <p:embed/>
                </p:oleObj>
              </mc:Choice>
              <mc:Fallback>
                <p:oleObj name="Equation" r:id="rId10" imgW="9144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548" y="969954"/>
                        <a:ext cx="1703201" cy="344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755737"/>
              </p:ext>
            </p:extLst>
          </p:nvPr>
        </p:nvGraphicFramePr>
        <p:xfrm>
          <a:off x="3706863" y="1015556"/>
          <a:ext cx="1804519" cy="344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3279" name="Equation" r:id="rId12" imgW="901700" imgH="177800" progId="Equation.3">
                  <p:embed/>
                </p:oleObj>
              </mc:Choice>
              <mc:Fallback>
                <p:oleObj name="Equation" r:id="rId12" imgW="901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63" y="1015556"/>
                        <a:ext cx="1804519" cy="3442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2480167" y="946054"/>
            <a:ext cx="8944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/>
              <a:t>and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1911518" y="1876676"/>
            <a:ext cx="16497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smtClean="0">
                <a:latin typeface="Arial" charset="0"/>
              </a:rPr>
              <a:t>Thus giving</a:t>
            </a: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2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2" grpId="0"/>
      <p:bldP spid="3" grpId="0" build="p" bldLvl="2"/>
      <p:bldP spid="13" grpId="0"/>
      <p:bldP spid="18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State space derivation and analysis</a:t>
            </a:r>
            <a:endParaRPr lang="en-US" sz="3200" b="1" dirty="0">
              <a:latin typeface="Arial"/>
              <a:cs typeface="Arial"/>
            </a:endParaRP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/>
          </p:nvPr>
        </p:nvGraphicFramePr>
        <p:xfrm>
          <a:off x="566149" y="1403277"/>
          <a:ext cx="4441825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01" name="Equation" r:id="rId3" imgW="2527300" imgH="698500" progId="Equation.DSMT4">
                  <p:embed/>
                </p:oleObj>
              </mc:Choice>
              <mc:Fallback>
                <p:oleObj name="Equation" r:id="rId3" imgW="2527300" imgH="6985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149" y="1403277"/>
                        <a:ext cx="4441825" cy="1228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4"/>
          <p:cNvSpPr/>
          <p:nvPr/>
        </p:nvSpPr>
        <p:spPr>
          <a:xfrm>
            <a:off x="90589" y="779859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state space equation is therefore</a:t>
            </a:r>
            <a:endParaRPr lang="en-US" sz="2000" dirty="0"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4922" y="2868079"/>
            <a:ext cx="87479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eigenvalues of the uncontrolled system are determined by the equation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/>
          </p:nvPr>
        </p:nvGraphicFramePr>
        <p:xfrm>
          <a:off x="741482" y="3494165"/>
          <a:ext cx="1671637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02" name="Equation" r:id="rId5" imgW="952500" imgH="203200" progId="Equation.DSMT4">
                  <p:embed/>
                </p:oleObj>
              </mc:Choice>
              <mc:Fallback>
                <p:oleObj name="Equation" r:id="rId5" imgW="952500" imgH="203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41482" y="3494165"/>
                        <a:ext cx="1671637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/>
          </p:nvPr>
        </p:nvGraphicFramePr>
        <p:xfrm>
          <a:off x="294923" y="4086955"/>
          <a:ext cx="3635375" cy="129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03" name="Equation" r:id="rId7" imgW="2070100" imgH="736600" progId="Equation.3">
                  <p:embed/>
                </p:oleObj>
              </mc:Choice>
              <mc:Fallback>
                <p:oleObj name="Equation" r:id="rId7" imgW="20701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4923" y="4086955"/>
                        <a:ext cx="3635375" cy="1296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294922" y="5383945"/>
          <a:ext cx="2341562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304" name="Equation" r:id="rId9" imgW="1333500" imgH="736600" progId="Equation.DSMT4">
                  <p:embed/>
                </p:oleObj>
              </mc:Choice>
              <mc:Fallback>
                <p:oleObj name="Equation" r:id="rId9" imgW="1333500" imgH="736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4922" y="5383945"/>
                        <a:ext cx="2341562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684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457200" y="6882"/>
            <a:ext cx="82296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Q1: State space derivation and analysis</a:t>
            </a:r>
            <a:endParaRPr lang="en-US" sz="3200" b="1" dirty="0"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42523" y="609600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The expression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/>
          </p:nvPr>
        </p:nvGraphicFramePr>
        <p:xfrm>
          <a:off x="612776" y="1116015"/>
          <a:ext cx="2028825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78" name="Equation" r:id="rId3" imgW="1155700" imgH="736600" progId="Equation.3">
                  <p:embed/>
                </p:oleObj>
              </mc:Choice>
              <mc:Fallback>
                <p:oleObj name="Equation" r:id="rId3" imgW="11557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2776" y="1116015"/>
                        <a:ext cx="2028825" cy="129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294923" y="2554111"/>
            <a:ext cx="74008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Leads to the characteristic equation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/>
          </p:nvPr>
        </p:nvGraphicFramePr>
        <p:xfrm>
          <a:off x="457201" y="3111500"/>
          <a:ext cx="2614613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79" name="Equation" r:id="rId5" imgW="1485900" imgH="393700" progId="Equation.3">
                  <p:embed/>
                </p:oleObj>
              </mc:Choice>
              <mc:Fallback>
                <p:oleObj name="Equation" r:id="rId5" imgW="1485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7201" y="3111500"/>
                        <a:ext cx="2614613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/>
          </p:nvPr>
        </p:nvGraphicFramePr>
        <p:xfrm>
          <a:off x="754063" y="3924653"/>
          <a:ext cx="1319212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80" name="Equation" r:id="rId7" imgW="749300" imgH="393700" progId="Equation.DSMT4">
                  <p:embed/>
                </p:oleObj>
              </mc:Choice>
              <mc:Fallback>
                <p:oleObj name="Equation" r:id="rId7" imgW="749300" imgH="3937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4063" y="3924653"/>
                        <a:ext cx="1319212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/>
          </p:nvPr>
        </p:nvGraphicFramePr>
        <p:xfrm>
          <a:off x="754063" y="4683480"/>
          <a:ext cx="15192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81" name="Equation" r:id="rId9" imgW="863600" imgH="431800" progId="Equation.DSMT4">
                  <p:embed/>
                </p:oleObj>
              </mc:Choice>
              <mc:Fallback>
                <p:oleObj name="Equation" r:id="rId9" imgW="863600" imgH="43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4063" y="4683480"/>
                        <a:ext cx="1519237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294922" y="5698103"/>
            <a:ext cx="83419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It can be seen that the eigenvalues </a:t>
            </a:r>
            <a:r>
              <a:rPr lang="en-US" sz="2000" dirty="0">
                <a:latin typeface="Arial" charset="0"/>
              </a:rPr>
              <a:t>are complex </a:t>
            </a:r>
            <a:r>
              <a:rPr lang="en-US" sz="2000" dirty="0" smtClean="0">
                <a:latin typeface="Arial" charset="0"/>
              </a:rPr>
              <a:t>conjugate</a:t>
            </a:r>
            <a:endParaRPr lang="en-US" sz="2000" dirty="0">
              <a:latin typeface="Arial" charset="0"/>
            </a:endParaRPr>
          </a:p>
          <a:p>
            <a:r>
              <a:rPr lang="en-US" sz="2000" dirty="0" smtClean="0">
                <a:latin typeface="Arial" charset="0"/>
              </a:rPr>
              <a:t>therefore there are  oscillatory </a:t>
            </a:r>
            <a:r>
              <a:rPr lang="en-US" sz="2000" dirty="0">
                <a:latin typeface="Arial" charset="0"/>
              </a:rPr>
              <a:t>dynamics and </a:t>
            </a:r>
            <a:r>
              <a:rPr lang="en-US" sz="2000" dirty="0" smtClean="0">
                <a:latin typeface="Arial" charset="0"/>
              </a:rPr>
              <a:t>system is </a:t>
            </a:r>
            <a:r>
              <a:rPr lang="en-US" sz="2000" dirty="0">
                <a:latin typeface="Arial" charset="0"/>
              </a:rPr>
              <a:t>neutrally </a:t>
            </a:r>
            <a:r>
              <a:rPr lang="en-US" sz="2000" dirty="0" smtClean="0">
                <a:latin typeface="Arial" charset="0"/>
              </a:rPr>
              <a:t>stable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3430588" y="3232150"/>
          <a:ext cx="152082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382" name="Equation" r:id="rId11" imgW="863600" imgH="393700" progId="Equation.3">
                  <p:embed/>
                </p:oleObj>
              </mc:Choice>
              <mc:Fallback>
                <p:oleObj name="Equation" r:id="rId11" imgW="8636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430588" y="3232150"/>
                        <a:ext cx="1520825" cy="692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56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2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59021" y="606395"/>
            <a:ext cx="86089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Pole placement can be achieved using the Ackermann formula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Arial" charset="0"/>
              </a:rPr>
              <a:t>We can also use the Matlab </a:t>
            </a:r>
            <a:r>
              <a:rPr lang="en-US" sz="2000" dirty="0" smtClean="0">
                <a:solidFill>
                  <a:srgbClr val="00B0F0"/>
                </a:solidFill>
                <a:latin typeface="Arial" charset="0"/>
              </a:rPr>
              <a:t>place </a:t>
            </a:r>
            <a:r>
              <a:rPr lang="en-US" sz="2000" dirty="0" smtClean="0">
                <a:latin typeface="Arial" charset="0"/>
              </a:rPr>
              <a:t>command</a:t>
            </a:r>
            <a:endParaRPr lang="en-US" sz="2000" dirty="0"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37412" y="523237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6882"/>
            <a:ext cx="9144000" cy="602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Arial" charset="0"/>
              </a:rPr>
              <a:t>Ackermann </a:t>
            </a:r>
            <a:r>
              <a:rPr lang="en-US" sz="3200" b="1" dirty="0" smtClean="0">
                <a:latin typeface="Arial" charset="0"/>
              </a:rPr>
              <a:t>SFC gain calculation</a:t>
            </a:r>
            <a:endParaRPr lang="en-US" sz="3200" b="1" dirty="0"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08" y="1502152"/>
            <a:ext cx="6763951" cy="3354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5232374"/>
            <a:ext cx="5346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634067"/>
            <a:ext cx="9144000" cy="3175000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 smtId="1">
                <a:solidFill>
                  <a:srgbClr val="FF3300"/>
                </a:solidFill>
              </a:rPr>
              <a:t>ROCO218</a:t>
            </a:r>
            <a:r>
              <a:rPr lang="en-GB" sz="3600" b="1" dirty="0" smtClean="0">
                <a:solidFill>
                  <a:srgbClr val="FF3300"/>
                </a:solidFill>
              </a:rPr>
              <a:t>: Control Engineering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b="1" dirty="0" smtClean="0">
                <a:solidFill>
                  <a:srgbClr val="FF3300"/>
                </a:solidFill>
              </a:rPr>
              <a:t>Dr Ian Howard </a:t>
            </a:r>
            <a:br>
              <a:rPr lang="en-GB" sz="3600" b="1" dirty="0" smtClean="0">
                <a:solidFill>
                  <a:srgbClr val="FF3300"/>
                </a:solidFill>
              </a:rPr>
            </a:br>
            <a:r>
              <a:rPr lang="en-GB" sz="3600" i="1" dirty="0" smtClean="0">
                <a:solidFill>
                  <a:srgbClr val="FF3300"/>
                </a:solidFill>
              </a:rPr>
              <a:t/>
            </a:r>
            <a:br>
              <a:rPr lang="en-GB" sz="3600" i="1" dirty="0" smtClean="0">
                <a:solidFill>
                  <a:srgbClr val="FF3300"/>
                </a:solidFill>
              </a:rPr>
            </a:br>
            <a:r>
              <a:rPr lang="en-GB" sz="3600" dirty="0" smtClean="0"/>
              <a:t>Lecture 6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Analytical solution of the state space equations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1081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</TotalTime>
  <Words>2517</Words>
  <Application>Microsoft Macintosh PowerPoint</Application>
  <PresentationFormat>On-screen Show (4:3)</PresentationFormat>
  <Paragraphs>398</Paragraphs>
  <Slides>71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Calibri</vt:lpstr>
      <vt:lpstr>Mangal</vt:lpstr>
      <vt:lpstr>ＭＳ Ｐゴシック</vt:lpstr>
      <vt:lpstr>宋体</vt:lpstr>
      <vt:lpstr>Arial</vt:lpstr>
      <vt:lpstr>Office Theme</vt:lpstr>
      <vt:lpstr>Equation</vt:lpstr>
      <vt:lpstr>ROCO218: Control Engineering Dr Ian Howard  Lecture 6  Inverted pendulum acceleration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6  Analytical solution of the state space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Dr Ian Howard   Lecture 6  Numeric solutions of state space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Interlude  10 minute break</vt:lpstr>
      <vt:lpstr>ROCO218: Control Engineering Dr Ian Howard  Lecture 6  Linearization of state space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 Lecture 6  Example state space model  of a simple pendulum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ROCO218: Control Engineering  Dr Ian Howard   Lecture 6  2016R exam for ROCO319 Modern Control  Solutions to relevant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ROCO218: Control Engineering  Lecture 9  Observer design</dc:title>
  <dc:creator>Ian Howard</dc:creator>
  <cp:lastModifiedBy>Ian Howard</cp:lastModifiedBy>
  <cp:revision>342</cp:revision>
  <cp:lastPrinted>2018-03-12T12:38:26Z</cp:lastPrinted>
  <dcterms:created xsi:type="dcterms:W3CDTF">2017-02-03T03:59:45Z</dcterms:created>
  <dcterms:modified xsi:type="dcterms:W3CDTF">2018-03-19T09:44:21Z</dcterms:modified>
</cp:coreProperties>
</file>